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57" r:id="rId4"/>
    <p:sldId id="262" r:id="rId5"/>
    <p:sldId id="281" r:id="rId6"/>
    <p:sldId id="283" r:id="rId7"/>
    <p:sldId id="282" r:id="rId8"/>
    <p:sldId id="284" r:id="rId9"/>
    <p:sldId id="258" r:id="rId10"/>
    <p:sldId id="266" r:id="rId11"/>
    <p:sldId id="285" r:id="rId12"/>
    <p:sldId id="259" r:id="rId13"/>
    <p:sldId id="286" r:id="rId14"/>
    <p:sldId id="290" r:id="rId15"/>
    <p:sldId id="287" r:id="rId16"/>
    <p:sldId id="288" r:id="rId17"/>
    <p:sldId id="291" r:id="rId18"/>
    <p:sldId id="292" r:id="rId19"/>
    <p:sldId id="293" r:id="rId20"/>
    <p:sldId id="269" r:id="rId21"/>
    <p:sldId id="297" r:id="rId22"/>
    <p:sldId id="294" r:id="rId23"/>
    <p:sldId id="296" r:id="rId24"/>
    <p:sldId id="289" r:id="rId25"/>
    <p:sldId id="295" r:id="rId26"/>
    <p:sldId id="279" r:id="rId27"/>
  </p:sldIdLst>
  <p:sldSz cx="9144000" cy="5143500" type="screen16x9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68A"/>
    <a:srgbClr val="9FB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4" autoAdjust="0"/>
    <p:restoredTop sz="76516"/>
  </p:normalViewPr>
  <p:slideViewPr>
    <p:cSldViewPr snapToGrid="0">
      <p:cViewPr varScale="1">
        <p:scale>
          <a:sx n="111" d="100"/>
          <a:sy n="111" d="100"/>
        </p:scale>
        <p:origin x="141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C2B58-7315-1247-8814-DB778B3FE114}" type="doc">
      <dgm:prSet loTypeId="urn:microsoft.com/office/officeart/2005/8/layout/hierarchy2" loCatId="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6329F9D-A5A4-ED4E-B038-20F66D26B218}">
      <dgm:prSet phldrT="[Text]" custT="1"/>
      <dgm:spPr/>
      <dgm:t>
        <a:bodyPr/>
        <a:lstStyle/>
        <a:p>
          <a:r>
            <a:rPr lang="en-US" altLang="zh-CN" sz="1400" dirty="0"/>
            <a:t>All</a:t>
          </a:r>
          <a:r>
            <a:rPr lang="zh-CN" altLang="en-US" sz="1400" dirty="0"/>
            <a:t> </a:t>
          </a:r>
          <a:r>
            <a:rPr lang="en-US" altLang="zh-CN" sz="1400" dirty="0"/>
            <a:t>firms</a:t>
          </a:r>
          <a:r>
            <a:rPr lang="zh-CN" altLang="en-US" sz="1400" dirty="0"/>
            <a:t> </a:t>
          </a:r>
          <a:r>
            <a:rPr lang="en-US" altLang="zh-CN" sz="1400" dirty="0"/>
            <a:t>listed</a:t>
          </a:r>
          <a:r>
            <a:rPr lang="zh-CN" altLang="en-US" sz="1400" dirty="0"/>
            <a:t> </a:t>
          </a:r>
          <a:r>
            <a:rPr lang="en-US" altLang="zh-CN" sz="1400" dirty="0"/>
            <a:t>on</a:t>
          </a:r>
          <a:r>
            <a:rPr lang="zh-CN" altLang="en-US" sz="1400" dirty="0"/>
            <a:t> </a:t>
          </a:r>
          <a:r>
            <a:rPr lang="en-US" altLang="zh-CN" sz="1400" dirty="0"/>
            <a:t>China’s</a:t>
          </a:r>
          <a:r>
            <a:rPr lang="zh-CN" altLang="en-US" sz="1400" dirty="0"/>
            <a:t> </a:t>
          </a:r>
          <a:r>
            <a:rPr lang="en-US" altLang="zh-CN" sz="1400" dirty="0"/>
            <a:t>two</a:t>
          </a:r>
          <a:r>
            <a:rPr lang="zh-CN" altLang="en-US" sz="1400" dirty="0"/>
            <a:t> </a:t>
          </a:r>
          <a:r>
            <a:rPr lang="en-US" altLang="zh-CN" sz="1400" dirty="0"/>
            <a:t>stock</a:t>
          </a:r>
          <a:r>
            <a:rPr lang="zh-CN" altLang="en-US" sz="1400" dirty="0"/>
            <a:t> </a:t>
          </a:r>
          <a:r>
            <a:rPr lang="en-US" altLang="zh-CN" sz="1400" dirty="0"/>
            <a:t>exchanges</a:t>
          </a:r>
          <a:endParaRPr lang="en-US" sz="1400" dirty="0"/>
        </a:p>
      </dgm:t>
    </dgm:pt>
    <dgm:pt modelId="{81BFE03F-36D2-3641-A1AB-DC7F187822F2}" type="parTrans" cxnId="{DEDFED68-D722-5041-A097-9B11077451AA}">
      <dgm:prSet/>
      <dgm:spPr/>
      <dgm:t>
        <a:bodyPr/>
        <a:lstStyle/>
        <a:p>
          <a:endParaRPr lang="en-US" sz="2000"/>
        </a:p>
      </dgm:t>
    </dgm:pt>
    <dgm:pt modelId="{2012F8CF-0CE3-E244-948D-E196E8D60352}" type="sibTrans" cxnId="{DEDFED68-D722-5041-A097-9B11077451AA}">
      <dgm:prSet/>
      <dgm:spPr/>
      <dgm:t>
        <a:bodyPr/>
        <a:lstStyle/>
        <a:p>
          <a:endParaRPr lang="en-US" sz="2000"/>
        </a:p>
      </dgm:t>
    </dgm:pt>
    <dgm:pt modelId="{B9EB0080-747F-6C42-ADDF-005C2F4ECD54}">
      <dgm:prSet phldrT="[Text]" custT="1"/>
      <dgm:spPr/>
      <dgm:t>
        <a:bodyPr/>
        <a:lstStyle/>
        <a:p>
          <a:r>
            <a:rPr lang="en-US" altLang="zh-CN" sz="1400" dirty="0"/>
            <a:t>Likely</a:t>
          </a:r>
          <a:r>
            <a:rPr lang="zh-CN" altLang="en-US" sz="1400" dirty="0"/>
            <a:t> </a:t>
          </a:r>
          <a:r>
            <a:rPr lang="en-US" altLang="zh-CN" sz="1400" dirty="0"/>
            <a:t>past</a:t>
          </a:r>
          <a:r>
            <a:rPr lang="zh-CN" altLang="en-US" sz="1400" dirty="0"/>
            <a:t> </a:t>
          </a:r>
          <a:r>
            <a:rPr lang="en-US" altLang="zh-CN" sz="1400" dirty="0"/>
            <a:t>investment</a:t>
          </a:r>
          <a:r>
            <a:rPr lang="zh-CN" altLang="en-US" sz="1400" dirty="0"/>
            <a:t> </a:t>
          </a:r>
          <a:r>
            <a:rPr lang="en-US" altLang="zh-CN" sz="1400" dirty="0"/>
            <a:t>in</a:t>
          </a:r>
          <a:r>
            <a:rPr lang="zh-CN" altLang="en-US" sz="1400" dirty="0"/>
            <a:t> </a:t>
          </a:r>
          <a:r>
            <a:rPr lang="en-US" altLang="zh-CN" sz="1400" dirty="0"/>
            <a:t>official</a:t>
          </a:r>
          <a:r>
            <a:rPr lang="zh-CN" altLang="en-US" sz="1400" dirty="0"/>
            <a:t> </a:t>
          </a:r>
          <a:r>
            <a:rPr lang="en-US" altLang="zh-CN" sz="1400" dirty="0"/>
            <a:t>connections</a:t>
          </a:r>
          <a:endParaRPr lang="en-US" sz="1400" dirty="0"/>
        </a:p>
      </dgm:t>
    </dgm:pt>
    <dgm:pt modelId="{932BFF03-FE4C-8C4A-ACA0-02323C864D7A}" type="parTrans" cxnId="{4AA0ACDC-7694-8748-9637-D7AAE05B7B62}">
      <dgm:prSet custT="1"/>
      <dgm:spPr/>
      <dgm:t>
        <a:bodyPr/>
        <a:lstStyle/>
        <a:p>
          <a:endParaRPr lang="en-US" sz="700"/>
        </a:p>
      </dgm:t>
    </dgm:pt>
    <dgm:pt modelId="{24DF5CED-5831-DF49-BCFD-469C5C929E64}" type="sibTrans" cxnId="{4AA0ACDC-7694-8748-9637-D7AAE05B7B62}">
      <dgm:prSet/>
      <dgm:spPr/>
      <dgm:t>
        <a:bodyPr/>
        <a:lstStyle/>
        <a:p>
          <a:endParaRPr lang="en-US" sz="2000"/>
        </a:p>
      </dgm:t>
    </dgm:pt>
    <dgm:pt modelId="{BBF9279F-B9D7-9246-9E40-5819F53E78F7}">
      <dgm:prSet phldrT="[Text]" custT="1"/>
      <dgm:spPr/>
      <dgm:t>
        <a:bodyPr/>
        <a:lstStyle/>
        <a:p>
          <a:r>
            <a:rPr lang="en-US" altLang="zh-CN" sz="1400" dirty="0"/>
            <a:t>ETC</a:t>
          </a:r>
          <a:r>
            <a:rPr lang="zh-CN" altLang="en-US" sz="1400" dirty="0"/>
            <a:t> </a:t>
          </a:r>
          <a:r>
            <a:rPr lang="en-US" altLang="zh-CN" sz="1400" dirty="0"/>
            <a:t>from</a:t>
          </a:r>
          <a:r>
            <a:rPr lang="zh-CN" altLang="en-US" sz="1400" dirty="0"/>
            <a:t> </a:t>
          </a:r>
          <a:r>
            <a:rPr lang="en-US" altLang="zh-CN" sz="1400" dirty="0"/>
            <a:t>WIND</a:t>
          </a:r>
          <a:endParaRPr lang="en-US" sz="1400" dirty="0"/>
        </a:p>
      </dgm:t>
    </dgm:pt>
    <dgm:pt modelId="{38905459-4FC4-8B45-936F-F8688546948D}" type="parTrans" cxnId="{8FFC8F5B-FDB3-1343-BCD6-AC66B6D14D64}">
      <dgm:prSet custT="1"/>
      <dgm:spPr/>
      <dgm:t>
        <a:bodyPr/>
        <a:lstStyle/>
        <a:p>
          <a:endParaRPr lang="en-US" sz="600"/>
        </a:p>
      </dgm:t>
    </dgm:pt>
    <dgm:pt modelId="{EEAE4533-30B3-5B44-94F6-DA468381B423}" type="sibTrans" cxnId="{8FFC8F5B-FDB3-1343-BCD6-AC66B6D14D64}">
      <dgm:prSet/>
      <dgm:spPr/>
      <dgm:t>
        <a:bodyPr/>
        <a:lstStyle/>
        <a:p>
          <a:endParaRPr lang="en-US" sz="2000"/>
        </a:p>
      </dgm:t>
    </dgm:pt>
    <dgm:pt modelId="{21E592A1-91C4-604C-8743-3F9ECC0CEA33}">
      <dgm:prSet phldrT="[Text]" custT="1"/>
      <dgm:spPr/>
      <dgm:t>
        <a:bodyPr/>
        <a:lstStyle/>
        <a:p>
          <a:r>
            <a:rPr lang="en-US" altLang="zh-CN" sz="1400" dirty="0"/>
            <a:t>Institution</a:t>
          </a:r>
          <a:r>
            <a:rPr lang="zh-CN" altLang="en-US" sz="1400" dirty="0"/>
            <a:t> </a:t>
          </a:r>
          <a:r>
            <a:rPr lang="en-US" altLang="zh-CN" sz="1400" dirty="0"/>
            <a:t>environment</a:t>
          </a:r>
          <a:r>
            <a:rPr lang="zh-CN" altLang="en-US" sz="1400" dirty="0"/>
            <a:t> </a:t>
          </a:r>
          <a:r>
            <a:rPr lang="en-US" altLang="zh-CN" sz="1400" dirty="0"/>
            <a:t>(province-level</a:t>
          </a:r>
          <a:r>
            <a:rPr lang="zh-CN" altLang="en-US" sz="1400" dirty="0"/>
            <a:t> </a:t>
          </a:r>
          <a:r>
            <a:rPr lang="en-US" altLang="zh-CN" sz="1400" dirty="0"/>
            <a:t>marketization</a:t>
          </a:r>
          <a:r>
            <a:rPr lang="zh-CN" altLang="en-US" sz="1400" dirty="0"/>
            <a:t> </a:t>
          </a:r>
          <a:r>
            <a:rPr lang="en-US" altLang="zh-CN" sz="1400" dirty="0"/>
            <a:t>index)</a:t>
          </a:r>
          <a:endParaRPr lang="en-US" sz="1400" dirty="0"/>
        </a:p>
      </dgm:t>
    </dgm:pt>
    <dgm:pt modelId="{55B27AD7-FE25-CC4E-B01F-24FD1DE6968F}" type="parTrans" cxnId="{AC99F0A5-B028-6947-AE0C-3AB276BB37F7}">
      <dgm:prSet custT="1"/>
      <dgm:spPr/>
      <dgm:t>
        <a:bodyPr/>
        <a:lstStyle/>
        <a:p>
          <a:endParaRPr lang="en-US" sz="600"/>
        </a:p>
      </dgm:t>
    </dgm:pt>
    <dgm:pt modelId="{2A097369-30EA-F244-9BEE-A5AC0B51CB38}" type="sibTrans" cxnId="{AC99F0A5-B028-6947-AE0C-3AB276BB37F7}">
      <dgm:prSet/>
      <dgm:spPr/>
      <dgm:t>
        <a:bodyPr/>
        <a:lstStyle/>
        <a:p>
          <a:endParaRPr lang="en-US" sz="2000"/>
        </a:p>
      </dgm:t>
    </dgm:pt>
    <dgm:pt modelId="{029E3A5A-4769-9B4C-B867-BFA280E595DF}">
      <dgm:prSet phldrT="[Text]" custT="1"/>
      <dgm:spPr/>
      <dgm:t>
        <a:bodyPr/>
        <a:lstStyle/>
        <a:p>
          <a:r>
            <a:rPr lang="en-US" altLang="zh-CN" sz="1400" dirty="0"/>
            <a:t>Resource</a:t>
          </a:r>
          <a:r>
            <a:rPr lang="zh-CN" altLang="en-US" sz="1400" dirty="0"/>
            <a:t> </a:t>
          </a:r>
          <a:r>
            <a:rPr lang="en-US" altLang="zh-CN" sz="1400" dirty="0"/>
            <a:t>allocation</a:t>
          </a:r>
          <a:r>
            <a:rPr lang="zh-CN" altLang="en-US" sz="1400" dirty="0"/>
            <a:t> </a:t>
          </a:r>
          <a:r>
            <a:rPr lang="en-US" altLang="zh-CN" sz="1400" dirty="0" err="1"/>
            <a:t>subindex</a:t>
          </a:r>
          <a:endParaRPr lang="en-US" sz="1400" dirty="0"/>
        </a:p>
      </dgm:t>
    </dgm:pt>
    <dgm:pt modelId="{E78EF6EC-53A7-8A41-A248-58C462048E37}" type="sibTrans" cxnId="{42F7F221-21B2-984B-9E13-8B3FB55CB886}">
      <dgm:prSet/>
      <dgm:spPr/>
      <dgm:t>
        <a:bodyPr/>
        <a:lstStyle/>
        <a:p>
          <a:endParaRPr lang="en-US" sz="2000"/>
        </a:p>
      </dgm:t>
    </dgm:pt>
    <dgm:pt modelId="{02946E80-B606-7847-BC11-F7AFEFD725CE}" type="parTrans" cxnId="{42F7F221-21B2-984B-9E13-8B3FB55CB886}">
      <dgm:prSet custT="1"/>
      <dgm:spPr/>
      <dgm:t>
        <a:bodyPr/>
        <a:lstStyle/>
        <a:p>
          <a:endParaRPr lang="en-US" sz="600"/>
        </a:p>
      </dgm:t>
    </dgm:pt>
    <dgm:pt modelId="{EE795944-0254-CE4F-AA1F-860D84F87282}">
      <dgm:prSet custT="1"/>
      <dgm:spPr/>
      <dgm:t>
        <a:bodyPr/>
        <a:lstStyle/>
        <a:p>
          <a:r>
            <a:rPr lang="en-US" altLang="zh-CN" sz="1400" dirty="0"/>
            <a:t>State-owned?</a:t>
          </a:r>
          <a:r>
            <a:rPr lang="zh-CN" altLang="en-US" sz="1400" dirty="0"/>
            <a:t> </a:t>
          </a:r>
          <a:endParaRPr lang="en-US" sz="1400" dirty="0"/>
        </a:p>
      </dgm:t>
    </dgm:pt>
    <dgm:pt modelId="{E625D8EB-F2A0-F74E-92BE-F6FC24476629}" type="sibTrans" cxnId="{36C63F9A-C94C-FF46-97A5-1052313AEFF9}">
      <dgm:prSet/>
      <dgm:spPr/>
      <dgm:t>
        <a:bodyPr/>
        <a:lstStyle/>
        <a:p>
          <a:endParaRPr lang="en-US" sz="2000"/>
        </a:p>
      </dgm:t>
    </dgm:pt>
    <dgm:pt modelId="{3EDFBC2F-C283-C145-BB07-C4BA7D47D529}" type="parTrans" cxnId="{36C63F9A-C94C-FF46-97A5-1052313AEFF9}">
      <dgm:prSet custT="1"/>
      <dgm:spPr/>
      <dgm:t>
        <a:bodyPr/>
        <a:lstStyle/>
        <a:p>
          <a:endParaRPr lang="en-US" sz="700"/>
        </a:p>
      </dgm:t>
    </dgm:pt>
    <dgm:pt modelId="{70D203C8-1BE1-F54A-BE14-A0D53BE167A4}">
      <dgm:prSet custT="1"/>
      <dgm:spPr/>
      <dgm:t>
        <a:bodyPr/>
        <a:lstStyle/>
        <a:p>
          <a:r>
            <a:rPr lang="en-US" altLang="zh-CN" sz="1400" dirty="0"/>
            <a:t>Financial</a:t>
          </a:r>
          <a:r>
            <a:rPr lang="zh-CN" altLang="en-US" sz="1400" dirty="0"/>
            <a:t> </a:t>
          </a:r>
          <a:r>
            <a:rPr lang="en-US" altLang="zh-CN" sz="1400" dirty="0"/>
            <a:t>sector</a:t>
          </a:r>
          <a:r>
            <a:rPr lang="zh-CN" altLang="en-US" sz="1400" dirty="0"/>
            <a:t> </a:t>
          </a:r>
          <a:r>
            <a:rPr lang="en-US" altLang="zh-CN" sz="1400" dirty="0"/>
            <a:t>marketization</a:t>
          </a:r>
          <a:r>
            <a:rPr lang="zh-CN" altLang="en-US" sz="1400" dirty="0"/>
            <a:t> </a:t>
          </a:r>
          <a:r>
            <a:rPr lang="en-US" altLang="zh-CN" sz="1400" dirty="0" err="1"/>
            <a:t>subindex</a:t>
          </a:r>
          <a:endParaRPr lang="en-US" sz="1400" dirty="0"/>
        </a:p>
      </dgm:t>
    </dgm:pt>
    <dgm:pt modelId="{D5C89B88-359E-634C-B4A8-71F801D116DA}" type="parTrans" cxnId="{D6545725-4265-8A49-808D-85C1ED24B758}">
      <dgm:prSet custT="1"/>
      <dgm:spPr/>
      <dgm:t>
        <a:bodyPr/>
        <a:lstStyle/>
        <a:p>
          <a:endParaRPr lang="en-US" sz="600"/>
        </a:p>
      </dgm:t>
    </dgm:pt>
    <dgm:pt modelId="{2839C120-5EBA-F448-9682-A4B2F0075AE4}" type="sibTrans" cxnId="{D6545725-4265-8A49-808D-85C1ED24B758}">
      <dgm:prSet/>
      <dgm:spPr/>
      <dgm:t>
        <a:bodyPr/>
        <a:lstStyle/>
        <a:p>
          <a:endParaRPr lang="en-US" sz="2000"/>
        </a:p>
      </dgm:t>
    </dgm:pt>
    <dgm:pt modelId="{145C0A54-58EE-A94C-B303-DDDA71DC929B}">
      <dgm:prSet custT="1"/>
      <dgm:spPr/>
      <dgm:t>
        <a:bodyPr/>
        <a:lstStyle/>
        <a:p>
          <a:r>
            <a:rPr lang="en-US" altLang="zh-CN" sz="1400" dirty="0"/>
            <a:t>Legal</a:t>
          </a:r>
          <a:r>
            <a:rPr lang="zh-CN" altLang="en-US" sz="1400" dirty="0"/>
            <a:t> </a:t>
          </a:r>
          <a:r>
            <a:rPr lang="en-US" altLang="zh-CN" sz="1400" dirty="0"/>
            <a:t>environment</a:t>
          </a:r>
          <a:r>
            <a:rPr lang="zh-CN" altLang="en-US" sz="1400" dirty="0"/>
            <a:t> </a:t>
          </a:r>
          <a:r>
            <a:rPr lang="en-US" altLang="zh-CN" sz="1400" dirty="0" err="1"/>
            <a:t>subindex</a:t>
          </a:r>
          <a:r>
            <a:rPr lang="zh-CN" altLang="en-US" sz="1400" dirty="0"/>
            <a:t> </a:t>
          </a:r>
          <a:endParaRPr lang="en-US" sz="1400" dirty="0"/>
        </a:p>
      </dgm:t>
    </dgm:pt>
    <dgm:pt modelId="{4E21EF04-FEF5-504F-8526-E42061EFAD86}" type="parTrans" cxnId="{EE0E5494-6405-4547-BA6D-30237E82C68E}">
      <dgm:prSet custT="1"/>
      <dgm:spPr/>
      <dgm:t>
        <a:bodyPr/>
        <a:lstStyle/>
        <a:p>
          <a:endParaRPr lang="en-US" sz="600"/>
        </a:p>
      </dgm:t>
    </dgm:pt>
    <dgm:pt modelId="{074C4156-9405-A248-A355-393DCFF244C5}" type="sibTrans" cxnId="{EE0E5494-6405-4547-BA6D-30237E82C68E}">
      <dgm:prSet/>
      <dgm:spPr/>
      <dgm:t>
        <a:bodyPr/>
        <a:lstStyle/>
        <a:p>
          <a:endParaRPr lang="en-US" sz="2000"/>
        </a:p>
      </dgm:t>
    </dgm:pt>
    <dgm:pt modelId="{3880E1EA-C34E-7E45-BD9F-B9FB40BBFA50}">
      <dgm:prSet custT="1"/>
      <dgm:spPr/>
      <dgm:t>
        <a:bodyPr/>
        <a:lstStyle/>
        <a:p>
          <a:r>
            <a:rPr lang="en-US" altLang="zh-CN" sz="1400" dirty="0"/>
            <a:t>30%</a:t>
          </a:r>
          <a:r>
            <a:rPr lang="zh-CN" altLang="en-US" sz="1400" dirty="0"/>
            <a:t> </a:t>
          </a:r>
          <a:r>
            <a:rPr lang="en-US" altLang="zh-CN" sz="1400" dirty="0"/>
            <a:t>threshold</a:t>
          </a:r>
          <a:r>
            <a:rPr lang="zh-CN" altLang="en-US" sz="1400" dirty="0"/>
            <a:t> </a:t>
          </a:r>
          <a:r>
            <a:rPr lang="en-US" altLang="zh-CN" sz="1400" dirty="0"/>
            <a:t>directly</a:t>
          </a:r>
          <a:r>
            <a:rPr lang="zh-CN" altLang="en-US" sz="1400" dirty="0"/>
            <a:t> </a:t>
          </a:r>
          <a:r>
            <a:rPr lang="en-US" altLang="zh-CN" sz="1400" dirty="0"/>
            <a:t>or</a:t>
          </a:r>
          <a:r>
            <a:rPr lang="zh-CN" altLang="en-US" sz="1400" dirty="0"/>
            <a:t> </a:t>
          </a:r>
          <a:r>
            <a:rPr lang="en-US" altLang="zh-CN" sz="1400" dirty="0"/>
            <a:t>indirectly</a:t>
          </a:r>
          <a:endParaRPr lang="en-US" sz="1400" dirty="0"/>
        </a:p>
      </dgm:t>
    </dgm:pt>
    <dgm:pt modelId="{D0AF0D6E-8556-444E-AF84-6252BE2A26A7}" type="parTrans" cxnId="{3E32C193-464E-2845-8317-9AEF7A86AC30}">
      <dgm:prSet custT="1"/>
      <dgm:spPr/>
      <dgm:t>
        <a:bodyPr/>
        <a:lstStyle/>
        <a:p>
          <a:endParaRPr lang="en-US" sz="600"/>
        </a:p>
      </dgm:t>
    </dgm:pt>
    <dgm:pt modelId="{F0685B8C-7FD5-7E48-BE82-D9769587071D}" type="sibTrans" cxnId="{3E32C193-464E-2845-8317-9AEF7A86AC30}">
      <dgm:prSet/>
      <dgm:spPr/>
      <dgm:t>
        <a:bodyPr/>
        <a:lstStyle/>
        <a:p>
          <a:endParaRPr lang="en-US" sz="2000"/>
        </a:p>
      </dgm:t>
    </dgm:pt>
    <dgm:pt modelId="{2DB7414B-19DA-9F4B-A15D-FBAB9A84D145}" type="pres">
      <dgm:prSet presAssocID="{4E5C2B58-7315-1247-8814-DB778B3FE1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57F393F-305C-5A41-8761-11F56F0C6BE4}" type="pres">
      <dgm:prSet presAssocID="{36329F9D-A5A4-ED4E-B038-20F66D26B218}" presName="root1" presStyleCnt="0"/>
      <dgm:spPr/>
    </dgm:pt>
    <dgm:pt modelId="{60A03297-B6AF-4445-8905-7C67211442A4}" type="pres">
      <dgm:prSet presAssocID="{36329F9D-A5A4-ED4E-B038-20F66D26B218}" presName="LevelOneTextNode" presStyleLbl="node0" presStyleIdx="0" presStyleCnt="1">
        <dgm:presLayoutVars>
          <dgm:chPref val="3"/>
        </dgm:presLayoutVars>
      </dgm:prSet>
      <dgm:spPr/>
    </dgm:pt>
    <dgm:pt modelId="{FEF9D51D-199F-CA45-9624-8BC7838E7AC2}" type="pres">
      <dgm:prSet presAssocID="{36329F9D-A5A4-ED4E-B038-20F66D26B218}" presName="level2hierChild" presStyleCnt="0"/>
      <dgm:spPr/>
    </dgm:pt>
    <dgm:pt modelId="{2470CB46-1789-B542-A473-56D5850EBB00}" type="pres">
      <dgm:prSet presAssocID="{932BFF03-FE4C-8C4A-ACA0-02323C864D7A}" presName="conn2-1" presStyleLbl="parChTrans1D2" presStyleIdx="0" presStyleCnt="3"/>
      <dgm:spPr/>
    </dgm:pt>
    <dgm:pt modelId="{6D250129-E7B9-C94C-AE62-2B8450537CC4}" type="pres">
      <dgm:prSet presAssocID="{932BFF03-FE4C-8C4A-ACA0-02323C864D7A}" presName="connTx" presStyleLbl="parChTrans1D2" presStyleIdx="0" presStyleCnt="3"/>
      <dgm:spPr/>
    </dgm:pt>
    <dgm:pt modelId="{5ED04E24-823D-034C-9218-BC7EA420D533}" type="pres">
      <dgm:prSet presAssocID="{B9EB0080-747F-6C42-ADDF-005C2F4ECD54}" presName="root2" presStyleCnt="0"/>
      <dgm:spPr/>
    </dgm:pt>
    <dgm:pt modelId="{513C70AB-5237-614A-833F-82443341FE04}" type="pres">
      <dgm:prSet presAssocID="{B9EB0080-747F-6C42-ADDF-005C2F4ECD54}" presName="LevelTwoTextNode" presStyleLbl="node2" presStyleIdx="0" presStyleCnt="3">
        <dgm:presLayoutVars>
          <dgm:chPref val="3"/>
        </dgm:presLayoutVars>
      </dgm:prSet>
      <dgm:spPr/>
    </dgm:pt>
    <dgm:pt modelId="{C61B9ECF-00AE-FC42-A445-6C6ABF697E07}" type="pres">
      <dgm:prSet presAssocID="{B9EB0080-747F-6C42-ADDF-005C2F4ECD54}" presName="level3hierChild" presStyleCnt="0"/>
      <dgm:spPr/>
    </dgm:pt>
    <dgm:pt modelId="{2E69F5AA-5E69-8440-B38E-928A2531F162}" type="pres">
      <dgm:prSet presAssocID="{38905459-4FC4-8B45-936F-F8688546948D}" presName="conn2-1" presStyleLbl="parChTrans1D3" presStyleIdx="0" presStyleCnt="5"/>
      <dgm:spPr/>
    </dgm:pt>
    <dgm:pt modelId="{4350ECE5-7180-1147-B6A1-E605AEB670DA}" type="pres">
      <dgm:prSet presAssocID="{38905459-4FC4-8B45-936F-F8688546948D}" presName="connTx" presStyleLbl="parChTrans1D3" presStyleIdx="0" presStyleCnt="5"/>
      <dgm:spPr/>
    </dgm:pt>
    <dgm:pt modelId="{1029CB7F-AED1-114D-BFEC-E1921F841CD7}" type="pres">
      <dgm:prSet presAssocID="{BBF9279F-B9D7-9246-9E40-5819F53E78F7}" presName="root2" presStyleCnt="0"/>
      <dgm:spPr/>
    </dgm:pt>
    <dgm:pt modelId="{659BC8F2-7F59-224A-B8A2-D68A23BA7269}" type="pres">
      <dgm:prSet presAssocID="{BBF9279F-B9D7-9246-9E40-5819F53E78F7}" presName="LevelTwoTextNode" presStyleLbl="node3" presStyleIdx="0" presStyleCnt="5">
        <dgm:presLayoutVars>
          <dgm:chPref val="3"/>
        </dgm:presLayoutVars>
      </dgm:prSet>
      <dgm:spPr/>
    </dgm:pt>
    <dgm:pt modelId="{8088B8B9-08D8-4148-B0C0-5DF1F8FBE1B5}" type="pres">
      <dgm:prSet presAssocID="{BBF9279F-B9D7-9246-9E40-5819F53E78F7}" presName="level3hierChild" presStyleCnt="0"/>
      <dgm:spPr/>
    </dgm:pt>
    <dgm:pt modelId="{51B9BB92-5ED0-8D45-B5B2-3C0AE2A8DBC0}" type="pres">
      <dgm:prSet presAssocID="{55B27AD7-FE25-CC4E-B01F-24FD1DE6968F}" presName="conn2-1" presStyleLbl="parChTrans1D2" presStyleIdx="1" presStyleCnt="3"/>
      <dgm:spPr/>
    </dgm:pt>
    <dgm:pt modelId="{59D3CC06-31BD-DB4D-AAF8-4A3D2CEDBF9A}" type="pres">
      <dgm:prSet presAssocID="{55B27AD7-FE25-CC4E-B01F-24FD1DE6968F}" presName="connTx" presStyleLbl="parChTrans1D2" presStyleIdx="1" presStyleCnt="3"/>
      <dgm:spPr/>
    </dgm:pt>
    <dgm:pt modelId="{08F9F406-7F53-A34A-A6F6-9590455B08D6}" type="pres">
      <dgm:prSet presAssocID="{21E592A1-91C4-604C-8743-3F9ECC0CEA33}" presName="root2" presStyleCnt="0"/>
      <dgm:spPr/>
    </dgm:pt>
    <dgm:pt modelId="{344FC6A1-F056-7949-8564-DECBF1B0C64A}" type="pres">
      <dgm:prSet presAssocID="{21E592A1-91C4-604C-8743-3F9ECC0CEA33}" presName="LevelTwoTextNode" presStyleLbl="node2" presStyleIdx="1" presStyleCnt="3">
        <dgm:presLayoutVars>
          <dgm:chPref val="3"/>
        </dgm:presLayoutVars>
      </dgm:prSet>
      <dgm:spPr/>
    </dgm:pt>
    <dgm:pt modelId="{045FB630-A865-5E4F-BA98-BD86D2085072}" type="pres">
      <dgm:prSet presAssocID="{21E592A1-91C4-604C-8743-3F9ECC0CEA33}" presName="level3hierChild" presStyleCnt="0"/>
      <dgm:spPr/>
    </dgm:pt>
    <dgm:pt modelId="{F6FC1D6F-157E-2A44-980A-A26083699764}" type="pres">
      <dgm:prSet presAssocID="{02946E80-B606-7847-BC11-F7AFEFD725CE}" presName="conn2-1" presStyleLbl="parChTrans1D3" presStyleIdx="1" presStyleCnt="5"/>
      <dgm:spPr/>
    </dgm:pt>
    <dgm:pt modelId="{EF97D8B3-FE6C-4E4F-8D62-945189874F89}" type="pres">
      <dgm:prSet presAssocID="{02946E80-B606-7847-BC11-F7AFEFD725CE}" presName="connTx" presStyleLbl="parChTrans1D3" presStyleIdx="1" presStyleCnt="5"/>
      <dgm:spPr/>
    </dgm:pt>
    <dgm:pt modelId="{D800D6A6-F823-4242-8FE5-09C513447297}" type="pres">
      <dgm:prSet presAssocID="{029E3A5A-4769-9B4C-B867-BFA280E595DF}" presName="root2" presStyleCnt="0"/>
      <dgm:spPr/>
    </dgm:pt>
    <dgm:pt modelId="{EBAC6FE7-7D5E-7644-B7ED-03F12A2F0795}" type="pres">
      <dgm:prSet presAssocID="{029E3A5A-4769-9B4C-B867-BFA280E595DF}" presName="LevelTwoTextNode" presStyleLbl="node3" presStyleIdx="1" presStyleCnt="5">
        <dgm:presLayoutVars>
          <dgm:chPref val="3"/>
        </dgm:presLayoutVars>
      </dgm:prSet>
      <dgm:spPr/>
    </dgm:pt>
    <dgm:pt modelId="{9DB2517F-D5BC-7647-B8DA-7A83ECC3D84E}" type="pres">
      <dgm:prSet presAssocID="{029E3A5A-4769-9B4C-B867-BFA280E595DF}" presName="level3hierChild" presStyleCnt="0"/>
      <dgm:spPr/>
    </dgm:pt>
    <dgm:pt modelId="{12FC3696-D5FD-6D49-B5A1-602E34F6D05F}" type="pres">
      <dgm:prSet presAssocID="{D5C89B88-359E-634C-B4A8-71F801D116DA}" presName="conn2-1" presStyleLbl="parChTrans1D3" presStyleIdx="2" presStyleCnt="5"/>
      <dgm:spPr/>
    </dgm:pt>
    <dgm:pt modelId="{65247942-4FE2-C242-BBA2-CB020EA9ED83}" type="pres">
      <dgm:prSet presAssocID="{D5C89B88-359E-634C-B4A8-71F801D116DA}" presName="connTx" presStyleLbl="parChTrans1D3" presStyleIdx="2" presStyleCnt="5"/>
      <dgm:spPr/>
    </dgm:pt>
    <dgm:pt modelId="{55CC12C8-CFA6-E546-B11E-B23824984716}" type="pres">
      <dgm:prSet presAssocID="{70D203C8-1BE1-F54A-BE14-A0D53BE167A4}" presName="root2" presStyleCnt="0"/>
      <dgm:spPr/>
    </dgm:pt>
    <dgm:pt modelId="{3DB1B957-5DFC-8A40-921F-FF8F95B27783}" type="pres">
      <dgm:prSet presAssocID="{70D203C8-1BE1-F54A-BE14-A0D53BE167A4}" presName="LevelTwoTextNode" presStyleLbl="node3" presStyleIdx="2" presStyleCnt="5">
        <dgm:presLayoutVars>
          <dgm:chPref val="3"/>
        </dgm:presLayoutVars>
      </dgm:prSet>
      <dgm:spPr/>
    </dgm:pt>
    <dgm:pt modelId="{475AF348-DD65-654D-9999-D14762BE540B}" type="pres">
      <dgm:prSet presAssocID="{70D203C8-1BE1-F54A-BE14-A0D53BE167A4}" presName="level3hierChild" presStyleCnt="0"/>
      <dgm:spPr/>
    </dgm:pt>
    <dgm:pt modelId="{23B014AD-1DD8-8944-831A-DE3047BF7959}" type="pres">
      <dgm:prSet presAssocID="{4E21EF04-FEF5-504F-8526-E42061EFAD86}" presName="conn2-1" presStyleLbl="parChTrans1D3" presStyleIdx="3" presStyleCnt="5"/>
      <dgm:spPr/>
    </dgm:pt>
    <dgm:pt modelId="{CF05CDD7-B048-8449-B39C-12159D4F9836}" type="pres">
      <dgm:prSet presAssocID="{4E21EF04-FEF5-504F-8526-E42061EFAD86}" presName="connTx" presStyleLbl="parChTrans1D3" presStyleIdx="3" presStyleCnt="5"/>
      <dgm:spPr/>
    </dgm:pt>
    <dgm:pt modelId="{C992D143-3C78-8042-AC2C-25AE7B3A6C54}" type="pres">
      <dgm:prSet presAssocID="{145C0A54-58EE-A94C-B303-DDDA71DC929B}" presName="root2" presStyleCnt="0"/>
      <dgm:spPr/>
    </dgm:pt>
    <dgm:pt modelId="{B0D3723E-FBF2-6E4A-81A7-5DFD22027B2F}" type="pres">
      <dgm:prSet presAssocID="{145C0A54-58EE-A94C-B303-DDDA71DC929B}" presName="LevelTwoTextNode" presStyleLbl="node3" presStyleIdx="3" presStyleCnt="5">
        <dgm:presLayoutVars>
          <dgm:chPref val="3"/>
        </dgm:presLayoutVars>
      </dgm:prSet>
      <dgm:spPr/>
    </dgm:pt>
    <dgm:pt modelId="{E737CB88-C482-B043-9B13-247F277BB4E5}" type="pres">
      <dgm:prSet presAssocID="{145C0A54-58EE-A94C-B303-DDDA71DC929B}" presName="level3hierChild" presStyleCnt="0"/>
      <dgm:spPr/>
    </dgm:pt>
    <dgm:pt modelId="{09C3D8E3-D8D1-944B-A679-69F0A3214842}" type="pres">
      <dgm:prSet presAssocID="{3EDFBC2F-C283-C145-BB07-C4BA7D47D529}" presName="conn2-1" presStyleLbl="parChTrans1D2" presStyleIdx="2" presStyleCnt="3"/>
      <dgm:spPr/>
    </dgm:pt>
    <dgm:pt modelId="{DE3319DE-F73C-8B47-B086-58249CBE65AB}" type="pres">
      <dgm:prSet presAssocID="{3EDFBC2F-C283-C145-BB07-C4BA7D47D529}" presName="connTx" presStyleLbl="parChTrans1D2" presStyleIdx="2" presStyleCnt="3"/>
      <dgm:spPr/>
    </dgm:pt>
    <dgm:pt modelId="{FF06D6AC-B6AF-1844-AD48-2AD079B0B54C}" type="pres">
      <dgm:prSet presAssocID="{EE795944-0254-CE4F-AA1F-860D84F87282}" presName="root2" presStyleCnt="0"/>
      <dgm:spPr/>
    </dgm:pt>
    <dgm:pt modelId="{CFECFE12-7C84-1648-B94D-0B673D70F1B3}" type="pres">
      <dgm:prSet presAssocID="{EE795944-0254-CE4F-AA1F-860D84F87282}" presName="LevelTwoTextNode" presStyleLbl="node2" presStyleIdx="2" presStyleCnt="3">
        <dgm:presLayoutVars>
          <dgm:chPref val="3"/>
        </dgm:presLayoutVars>
      </dgm:prSet>
      <dgm:spPr/>
    </dgm:pt>
    <dgm:pt modelId="{AC46EFF3-F93F-A24D-A87E-B4B43595D500}" type="pres">
      <dgm:prSet presAssocID="{EE795944-0254-CE4F-AA1F-860D84F87282}" presName="level3hierChild" presStyleCnt="0"/>
      <dgm:spPr/>
    </dgm:pt>
    <dgm:pt modelId="{704E8639-B285-9645-B495-E8767F3C18B8}" type="pres">
      <dgm:prSet presAssocID="{D0AF0D6E-8556-444E-AF84-6252BE2A26A7}" presName="conn2-1" presStyleLbl="parChTrans1D3" presStyleIdx="4" presStyleCnt="5"/>
      <dgm:spPr/>
    </dgm:pt>
    <dgm:pt modelId="{A39BD32F-9218-2344-8C45-71210E4C3B81}" type="pres">
      <dgm:prSet presAssocID="{D0AF0D6E-8556-444E-AF84-6252BE2A26A7}" presName="connTx" presStyleLbl="parChTrans1D3" presStyleIdx="4" presStyleCnt="5"/>
      <dgm:spPr/>
    </dgm:pt>
    <dgm:pt modelId="{4DBF558A-6E21-7847-B9B3-338CF211358B}" type="pres">
      <dgm:prSet presAssocID="{3880E1EA-C34E-7E45-BD9F-B9FB40BBFA50}" presName="root2" presStyleCnt="0"/>
      <dgm:spPr/>
    </dgm:pt>
    <dgm:pt modelId="{48410F0C-3B15-AD41-9890-EF4908A25A3B}" type="pres">
      <dgm:prSet presAssocID="{3880E1EA-C34E-7E45-BD9F-B9FB40BBFA50}" presName="LevelTwoTextNode" presStyleLbl="node3" presStyleIdx="4" presStyleCnt="5">
        <dgm:presLayoutVars>
          <dgm:chPref val="3"/>
        </dgm:presLayoutVars>
      </dgm:prSet>
      <dgm:spPr/>
    </dgm:pt>
    <dgm:pt modelId="{211D8D4B-A4F4-E14F-BBE2-188524AF6E7A}" type="pres">
      <dgm:prSet presAssocID="{3880E1EA-C34E-7E45-BD9F-B9FB40BBFA50}" presName="level3hierChild" presStyleCnt="0"/>
      <dgm:spPr/>
    </dgm:pt>
  </dgm:ptLst>
  <dgm:cxnLst>
    <dgm:cxn modelId="{345DAA0D-482E-C34B-B686-7B27E51DB7FA}" type="presOf" srcId="{4E21EF04-FEF5-504F-8526-E42061EFAD86}" destId="{CF05CDD7-B048-8449-B39C-12159D4F9836}" srcOrd="1" destOrd="0" presId="urn:microsoft.com/office/officeart/2005/8/layout/hierarchy2"/>
    <dgm:cxn modelId="{CE3B460F-414F-E442-9311-160EECCA24B2}" type="presOf" srcId="{02946E80-B606-7847-BC11-F7AFEFD725CE}" destId="{F6FC1D6F-157E-2A44-980A-A26083699764}" srcOrd="0" destOrd="0" presId="urn:microsoft.com/office/officeart/2005/8/layout/hierarchy2"/>
    <dgm:cxn modelId="{53545F13-AAAB-5A48-A93B-CC9EE21190DC}" type="presOf" srcId="{36329F9D-A5A4-ED4E-B038-20F66D26B218}" destId="{60A03297-B6AF-4445-8905-7C67211442A4}" srcOrd="0" destOrd="0" presId="urn:microsoft.com/office/officeart/2005/8/layout/hierarchy2"/>
    <dgm:cxn modelId="{42F7F221-21B2-984B-9E13-8B3FB55CB886}" srcId="{21E592A1-91C4-604C-8743-3F9ECC0CEA33}" destId="{029E3A5A-4769-9B4C-B867-BFA280E595DF}" srcOrd="0" destOrd="0" parTransId="{02946E80-B606-7847-BC11-F7AFEFD725CE}" sibTransId="{E78EF6EC-53A7-8A41-A248-58C462048E37}"/>
    <dgm:cxn modelId="{D6545725-4265-8A49-808D-85C1ED24B758}" srcId="{21E592A1-91C4-604C-8743-3F9ECC0CEA33}" destId="{70D203C8-1BE1-F54A-BE14-A0D53BE167A4}" srcOrd="1" destOrd="0" parTransId="{D5C89B88-359E-634C-B4A8-71F801D116DA}" sibTransId="{2839C120-5EBA-F448-9682-A4B2F0075AE4}"/>
    <dgm:cxn modelId="{A5A03329-9618-A740-A607-3509DD0B3933}" type="presOf" srcId="{70D203C8-1BE1-F54A-BE14-A0D53BE167A4}" destId="{3DB1B957-5DFC-8A40-921F-FF8F95B27783}" srcOrd="0" destOrd="0" presId="urn:microsoft.com/office/officeart/2005/8/layout/hierarchy2"/>
    <dgm:cxn modelId="{40245A32-6526-8F46-AFBA-CF4E4362F440}" type="presOf" srcId="{3EDFBC2F-C283-C145-BB07-C4BA7D47D529}" destId="{DE3319DE-F73C-8B47-B086-58249CBE65AB}" srcOrd="1" destOrd="0" presId="urn:microsoft.com/office/officeart/2005/8/layout/hierarchy2"/>
    <dgm:cxn modelId="{997F8632-2D17-5E4C-95C5-B2FB3880253B}" type="presOf" srcId="{D0AF0D6E-8556-444E-AF84-6252BE2A26A7}" destId="{A39BD32F-9218-2344-8C45-71210E4C3B81}" srcOrd="1" destOrd="0" presId="urn:microsoft.com/office/officeart/2005/8/layout/hierarchy2"/>
    <dgm:cxn modelId="{C47DBD3C-9161-6C4B-B378-FEB6A5233189}" type="presOf" srcId="{D5C89B88-359E-634C-B4A8-71F801D116DA}" destId="{65247942-4FE2-C242-BBA2-CB020EA9ED83}" srcOrd="1" destOrd="0" presId="urn:microsoft.com/office/officeart/2005/8/layout/hierarchy2"/>
    <dgm:cxn modelId="{58C26F3D-3B3D-0D41-9D8E-0A0979DA5452}" type="presOf" srcId="{932BFF03-FE4C-8C4A-ACA0-02323C864D7A}" destId="{6D250129-E7B9-C94C-AE62-2B8450537CC4}" srcOrd="1" destOrd="0" presId="urn:microsoft.com/office/officeart/2005/8/layout/hierarchy2"/>
    <dgm:cxn modelId="{3A291350-2D4F-2043-A7DC-98E98D574F78}" type="presOf" srcId="{BBF9279F-B9D7-9246-9E40-5819F53E78F7}" destId="{659BC8F2-7F59-224A-B8A2-D68A23BA7269}" srcOrd="0" destOrd="0" presId="urn:microsoft.com/office/officeart/2005/8/layout/hierarchy2"/>
    <dgm:cxn modelId="{3E77D550-056E-FB40-85B6-4CFE40E640ED}" type="presOf" srcId="{3880E1EA-C34E-7E45-BD9F-B9FB40BBFA50}" destId="{48410F0C-3B15-AD41-9890-EF4908A25A3B}" srcOrd="0" destOrd="0" presId="urn:microsoft.com/office/officeart/2005/8/layout/hierarchy2"/>
    <dgm:cxn modelId="{D56B3C56-E9E0-404E-AF93-F3E0F9985B30}" type="presOf" srcId="{029E3A5A-4769-9B4C-B867-BFA280E595DF}" destId="{EBAC6FE7-7D5E-7644-B7ED-03F12A2F0795}" srcOrd="0" destOrd="0" presId="urn:microsoft.com/office/officeart/2005/8/layout/hierarchy2"/>
    <dgm:cxn modelId="{C73ACF57-5FAF-FB4C-A0F0-BD6A728BEA87}" type="presOf" srcId="{145C0A54-58EE-A94C-B303-DDDA71DC929B}" destId="{B0D3723E-FBF2-6E4A-81A7-5DFD22027B2F}" srcOrd="0" destOrd="0" presId="urn:microsoft.com/office/officeart/2005/8/layout/hierarchy2"/>
    <dgm:cxn modelId="{8FFC8F5B-FDB3-1343-BCD6-AC66B6D14D64}" srcId="{B9EB0080-747F-6C42-ADDF-005C2F4ECD54}" destId="{BBF9279F-B9D7-9246-9E40-5819F53E78F7}" srcOrd="0" destOrd="0" parTransId="{38905459-4FC4-8B45-936F-F8688546948D}" sibTransId="{EEAE4533-30B3-5B44-94F6-DA468381B423}"/>
    <dgm:cxn modelId="{DEDFED68-D722-5041-A097-9B11077451AA}" srcId="{4E5C2B58-7315-1247-8814-DB778B3FE114}" destId="{36329F9D-A5A4-ED4E-B038-20F66D26B218}" srcOrd="0" destOrd="0" parTransId="{81BFE03F-36D2-3641-A1AB-DC7F187822F2}" sibTransId="{2012F8CF-0CE3-E244-948D-E196E8D60352}"/>
    <dgm:cxn modelId="{43FC2B6F-0557-C24D-8C47-AF5C616BC387}" type="presOf" srcId="{D0AF0D6E-8556-444E-AF84-6252BE2A26A7}" destId="{704E8639-B285-9645-B495-E8767F3C18B8}" srcOrd="0" destOrd="0" presId="urn:microsoft.com/office/officeart/2005/8/layout/hierarchy2"/>
    <dgm:cxn modelId="{1DCBC66F-3906-F24F-9583-5499D0C71C1B}" type="presOf" srcId="{4E5C2B58-7315-1247-8814-DB778B3FE114}" destId="{2DB7414B-19DA-9F4B-A15D-FBAB9A84D145}" srcOrd="0" destOrd="0" presId="urn:microsoft.com/office/officeart/2005/8/layout/hierarchy2"/>
    <dgm:cxn modelId="{130DEE72-1F93-DD4A-B57F-62E322B93C7F}" type="presOf" srcId="{4E21EF04-FEF5-504F-8526-E42061EFAD86}" destId="{23B014AD-1DD8-8944-831A-DE3047BF7959}" srcOrd="0" destOrd="0" presId="urn:microsoft.com/office/officeart/2005/8/layout/hierarchy2"/>
    <dgm:cxn modelId="{5F3B3876-AC4D-6640-9793-B90D1F7B2052}" type="presOf" srcId="{38905459-4FC4-8B45-936F-F8688546948D}" destId="{4350ECE5-7180-1147-B6A1-E605AEB670DA}" srcOrd="1" destOrd="0" presId="urn:microsoft.com/office/officeart/2005/8/layout/hierarchy2"/>
    <dgm:cxn modelId="{A02B9F79-3017-4542-A6E7-74785D7BE9D4}" type="presOf" srcId="{02946E80-B606-7847-BC11-F7AFEFD725CE}" destId="{EF97D8B3-FE6C-4E4F-8D62-945189874F89}" srcOrd="1" destOrd="0" presId="urn:microsoft.com/office/officeart/2005/8/layout/hierarchy2"/>
    <dgm:cxn modelId="{2AA7628C-1065-A143-B79B-940D4F021EDB}" type="presOf" srcId="{38905459-4FC4-8B45-936F-F8688546948D}" destId="{2E69F5AA-5E69-8440-B38E-928A2531F162}" srcOrd="0" destOrd="0" presId="urn:microsoft.com/office/officeart/2005/8/layout/hierarchy2"/>
    <dgm:cxn modelId="{3E32C193-464E-2845-8317-9AEF7A86AC30}" srcId="{EE795944-0254-CE4F-AA1F-860D84F87282}" destId="{3880E1EA-C34E-7E45-BD9F-B9FB40BBFA50}" srcOrd="0" destOrd="0" parTransId="{D0AF0D6E-8556-444E-AF84-6252BE2A26A7}" sibTransId="{F0685B8C-7FD5-7E48-BE82-D9769587071D}"/>
    <dgm:cxn modelId="{EE0E5494-6405-4547-BA6D-30237E82C68E}" srcId="{21E592A1-91C4-604C-8743-3F9ECC0CEA33}" destId="{145C0A54-58EE-A94C-B303-DDDA71DC929B}" srcOrd="2" destOrd="0" parTransId="{4E21EF04-FEF5-504F-8526-E42061EFAD86}" sibTransId="{074C4156-9405-A248-A355-393DCFF244C5}"/>
    <dgm:cxn modelId="{F71DA094-DD3D-A345-A258-52CC0A7E741E}" type="presOf" srcId="{55B27AD7-FE25-CC4E-B01F-24FD1DE6968F}" destId="{51B9BB92-5ED0-8D45-B5B2-3C0AE2A8DBC0}" srcOrd="0" destOrd="0" presId="urn:microsoft.com/office/officeart/2005/8/layout/hierarchy2"/>
    <dgm:cxn modelId="{36C63F9A-C94C-FF46-97A5-1052313AEFF9}" srcId="{36329F9D-A5A4-ED4E-B038-20F66D26B218}" destId="{EE795944-0254-CE4F-AA1F-860D84F87282}" srcOrd="2" destOrd="0" parTransId="{3EDFBC2F-C283-C145-BB07-C4BA7D47D529}" sibTransId="{E625D8EB-F2A0-F74E-92BE-F6FC24476629}"/>
    <dgm:cxn modelId="{8D3AD0A3-AB2C-2D42-B9D6-0B97D37723B2}" type="presOf" srcId="{55B27AD7-FE25-CC4E-B01F-24FD1DE6968F}" destId="{59D3CC06-31BD-DB4D-AAF8-4A3D2CEDBF9A}" srcOrd="1" destOrd="0" presId="urn:microsoft.com/office/officeart/2005/8/layout/hierarchy2"/>
    <dgm:cxn modelId="{AC99F0A5-B028-6947-AE0C-3AB276BB37F7}" srcId="{36329F9D-A5A4-ED4E-B038-20F66D26B218}" destId="{21E592A1-91C4-604C-8743-3F9ECC0CEA33}" srcOrd="1" destOrd="0" parTransId="{55B27AD7-FE25-CC4E-B01F-24FD1DE6968F}" sibTransId="{2A097369-30EA-F244-9BEE-A5AC0B51CB38}"/>
    <dgm:cxn modelId="{7895F9BF-07F0-8A48-BF39-6C1C42B823D6}" type="presOf" srcId="{3EDFBC2F-C283-C145-BB07-C4BA7D47D529}" destId="{09C3D8E3-D8D1-944B-A679-69F0A3214842}" srcOrd="0" destOrd="0" presId="urn:microsoft.com/office/officeart/2005/8/layout/hierarchy2"/>
    <dgm:cxn modelId="{6E21E3C8-92FF-D540-95B7-1006DF807AC0}" type="presOf" srcId="{932BFF03-FE4C-8C4A-ACA0-02323C864D7A}" destId="{2470CB46-1789-B542-A473-56D5850EBB00}" srcOrd="0" destOrd="0" presId="urn:microsoft.com/office/officeart/2005/8/layout/hierarchy2"/>
    <dgm:cxn modelId="{896844D3-D3B6-F345-B00E-EBCFAFEFB41D}" type="presOf" srcId="{B9EB0080-747F-6C42-ADDF-005C2F4ECD54}" destId="{513C70AB-5237-614A-833F-82443341FE04}" srcOrd="0" destOrd="0" presId="urn:microsoft.com/office/officeart/2005/8/layout/hierarchy2"/>
    <dgm:cxn modelId="{B8674ED9-B504-DE42-A6DD-98287E8EEF46}" type="presOf" srcId="{21E592A1-91C4-604C-8743-3F9ECC0CEA33}" destId="{344FC6A1-F056-7949-8564-DECBF1B0C64A}" srcOrd="0" destOrd="0" presId="urn:microsoft.com/office/officeart/2005/8/layout/hierarchy2"/>
    <dgm:cxn modelId="{4AA0ACDC-7694-8748-9637-D7AAE05B7B62}" srcId="{36329F9D-A5A4-ED4E-B038-20F66D26B218}" destId="{B9EB0080-747F-6C42-ADDF-005C2F4ECD54}" srcOrd="0" destOrd="0" parTransId="{932BFF03-FE4C-8C4A-ACA0-02323C864D7A}" sibTransId="{24DF5CED-5831-DF49-BCFD-469C5C929E64}"/>
    <dgm:cxn modelId="{C6AF61E8-6EE3-B04F-B9E4-9C1FB45C83F4}" type="presOf" srcId="{EE795944-0254-CE4F-AA1F-860D84F87282}" destId="{CFECFE12-7C84-1648-B94D-0B673D70F1B3}" srcOrd="0" destOrd="0" presId="urn:microsoft.com/office/officeart/2005/8/layout/hierarchy2"/>
    <dgm:cxn modelId="{9AC5E6F9-4A05-5246-9561-9C60C342A0B4}" type="presOf" srcId="{D5C89B88-359E-634C-B4A8-71F801D116DA}" destId="{12FC3696-D5FD-6D49-B5A1-602E34F6D05F}" srcOrd="0" destOrd="0" presId="urn:microsoft.com/office/officeart/2005/8/layout/hierarchy2"/>
    <dgm:cxn modelId="{DB6F753F-4EA5-5744-B4C9-7C1A86F462D2}" type="presParOf" srcId="{2DB7414B-19DA-9F4B-A15D-FBAB9A84D145}" destId="{557F393F-305C-5A41-8761-11F56F0C6BE4}" srcOrd="0" destOrd="0" presId="urn:microsoft.com/office/officeart/2005/8/layout/hierarchy2"/>
    <dgm:cxn modelId="{5EB24B91-942C-DC4F-83F7-2E66BD60FB71}" type="presParOf" srcId="{557F393F-305C-5A41-8761-11F56F0C6BE4}" destId="{60A03297-B6AF-4445-8905-7C67211442A4}" srcOrd="0" destOrd="0" presId="urn:microsoft.com/office/officeart/2005/8/layout/hierarchy2"/>
    <dgm:cxn modelId="{A8919B0A-F0FF-8E42-BB84-AAC45CC41020}" type="presParOf" srcId="{557F393F-305C-5A41-8761-11F56F0C6BE4}" destId="{FEF9D51D-199F-CA45-9624-8BC7838E7AC2}" srcOrd="1" destOrd="0" presId="urn:microsoft.com/office/officeart/2005/8/layout/hierarchy2"/>
    <dgm:cxn modelId="{3CCD0C92-D56E-3244-9D79-8B415F687512}" type="presParOf" srcId="{FEF9D51D-199F-CA45-9624-8BC7838E7AC2}" destId="{2470CB46-1789-B542-A473-56D5850EBB00}" srcOrd="0" destOrd="0" presId="urn:microsoft.com/office/officeart/2005/8/layout/hierarchy2"/>
    <dgm:cxn modelId="{5FE308A1-FE6D-E14C-B789-E1DA86669234}" type="presParOf" srcId="{2470CB46-1789-B542-A473-56D5850EBB00}" destId="{6D250129-E7B9-C94C-AE62-2B8450537CC4}" srcOrd="0" destOrd="0" presId="urn:microsoft.com/office/officeart/2005/8/layout/hierarchy2"/>
    <dgm:cxn modelId="{AE872160-732D-9A49-BE2F-799682E179DA}" type="presParOf" srcId="{FEF9D51D-199F-CA45-9624-8BC7838E7AC2}" destId="{5ED04E24-823D-034C-9218-BC7EA420D533}" srcOrd="1" destOrd="0" presId="urn:microsoft.com/office/officeart/2005/8/layout/hierarchy2"/>
    <dgm:cxn modelId="{F1CB52FB-19D3-1D4A-9D65-7E849695289B}" type="presParOf" srcId="{5ED04E24-823D-034C-9218-BC7EA420D533}" destId="{513C70AB-5237-614A-833F-82443341FE04}" srcOrd="0" destOrd="0" presId="urn:microsoft.com/office/officeart/2005/8/layout/hierarchy2"/>
    <dgm:cxn modelId="{EE966387-1252-9544-B937-021F3F31786B}" type="presParOf" srcId="{5ED04E24-823D-034C-9218-BC7EA420D533}" destId="{C61B9ECF-00AE-FC42-A445-6C6ABF697E07}" srcOrd="1" destOrd="0" presId="urn:microsoft.com/office/officeart/2005/8/layout/hierarchy2"/>
    <dgm:cxn modelId="{DAF70D94-FDFC-6849-B07B-CC6BFE6F2B99}" type="presParOf" srcId="{C61B9ECF-00AE-FC42-A445-6C6ABF697E07}" destId="{2E69F5AA-5E69-8440-B38E-928A2531F162}" srcOrd="0" destOrd="0" presId="urn:microsoft.com/office/officeart/2005/8/layout/hierarchy2"/>
    <dgm:cxn modelId="{86524DDB-1F94-EE41-934F-C0AD94636AE1}" type="presParOf" srcId="{2E69F5AA-5E69-8440-B38E-928A2531F162}" destId="{4350ECE5-7180-1147-B6A1-E605AEB670DA}" srcOrd="0" destOrd="0" presId="urn:microsoft.com/office/officeart/2005/8/layout/hierarchy2"/>
    <dgm:cxn modelId="{2835B3E3-6C56-9F4A-A317-1001788CACEA}" type="presParOf" srcId="{C61B9ECF-00AE-FC42-A445-6C6ABF697E07}" destId="{1029CB7F-AED1-114D-BFEC-E1921F841CD7}" srcOrd="1" destOrd="0" presId="urn:microsoft.com/office/officeart/2005/8/layout/hierarchy2"/>
    <dgm:cxn modelId="{21AB56B6-D696-3741-B60D-6BFEE71DC64A}" type="presParOf" srcId="{1029CB7F-AED1-114D-BFEC-E1921F841CD7}" destId="{659BC8F2-7F59-224A-B8A2-D68A23BA7269}" srcOrd="0" destOrd="0" presId="urn:microsoft.com/office/officeart/2005/8/layout/hierarchy2"/>
    <dgm:cxn modelId="{640D8383-8DF2-9642-9D75-975D5E9BB2EE}" type="presParOf" srcId="{1029CB7F-AED1-114D-BFEC-E1921F841CD7}" destId="{8088B8B9-08D8-4148-B0C0-5DF1F8FBE1B5}" srcOrd="1" destOrd="0" presId="urn:microsoft.com/office/officeart/2005/8/layout/hierarchy2"/>
    <dgm:cxn modelId="{62A456C9-8AA7-C641-921B-9B810E49E6FA}" type="presParOf" srcId="{FEF9D51D-199F-CA45-9624-8BC7838E7AC2}" destId="{51B9BB92-5ED0-8D45-B5B2-3C0AE2A8DBC0}" srcOrd="2" destOrd="0" presId="urn:microsoft.com/office/officeart/2005/8/layout/hierarchy2"/>
    <dgm:cxn modelId="{85BDF10F-0FFF-9D4C-982A-AEF6D4FCB3A0}" type="presParOf" srcId="{51B9BB92-5ED0-8D45-B5B2-3C0AE2A8DBC0}" destId="{59D3CC06-31BD-DB4D-AAF8-4A3D2CEDBF9A}" srcOrd="0" destOrd="0" presId="urn:microsoft.com/office/officeart/2005/8/layout/hierarchy2"/>
    <dgm:cxn modelId="{71F80C7D-2B4D-CF49-BB70-3D8150C7D8F2}" type="presParOf" srcId="{FEF9D51D-199F-CA45-9624-8BC7838E7AC2}" destId="{08F9F406-7F53-A34A-A6F6-9590455B08D6}" srcOrd="3" destOrd="0" presId="urn:microsoft.com/office/officeart/2005/8/layout/hierarchy2"/>
    <dgm:cxn modelId="{4B8B511A-7A8D-BA49-BCC9-E2D8790E4F79}" type="presParOf" srcId="{08F9F406-7F53-A34A-A6F6-9590455B08D6}" destId="{344FC6A1-F056-7949-8564-DECBF1B0C64A}" srcOrd="0" destOrd="0" presId="urn:microsoft.com/office/officeart/2005/8/layout/hierarchy2"/>
    <dgm:cxn modelId="{3E0FD2AA-C4D4-3348-A51D-CB5C11312D76}" type="presParOf" srcId="{08F9F406-7F53-A34A-A6F6-9590455B08D6}" destId="{045FB630-A865-5E4F-BA98-BD86D2085072}" srcOrd="1" destOrd="0" presId="urn:microsoft.com/office/officeart/2005/8/layout/hierarchy2"/>
    <dgm:cxn modelId="{04C98C84-B3BA-E745-B0FC-6886451E7640}" type="presParOf" srcId="{045FB630-A865-5E4F-BA98-BD86D2085072}" destId="{F6FC1D6F-157E-2A44-980A-A26083699764}" srcOrd="0" destOrd="0" presId="urn:microsoft.com/office/officeart/2005/8/layout/hierarchy2"/>
    <dgm:cxn modelId="{0EBFCE8B-A70D-F942-8343-D09E0DB1B7F4}" type="presParOf" srcId="{F6FC1D6F-157E-2A44-980A-A26083699764}" destId="{EF97D8B3-FE6C-4E4F-8D62-945189874F89}" srcOrd="0" destOrd="0" presId="urn:microsoft.com/office/officeart/2005/8/layout/hierarchy2"/>
    <dgm:cxn modelId="{DEC62430-ED07-294C-B71D-BA1D58C00BC5}" type="presParOf" srcId="{045FB630-A865-5E4F-BA98-BD86D2085072}" destId="{D800D6A6-F823-4242-8FE5-09C513447297}" srcOrd="1" destOrd="0" presId="urn:microsoft.com/office/officeart/2005/8/layout/hierarchy2"/>
    <dgm:cxn modelId="{275E5D9E-BF7E-0C48-B800-83FFA00B11A1}" type="presParOf" srcId="{D800D6A6-F823-4242-8FE5-09C513447297}" destId="{EBAC6FE7-7D5E-7644-B7ED-03F12A2F0795}" srcOrd="0" destOrd="0" presId="urn:microsoft.com/office/officeart/2005/8/layout/hierarchy2"/>
    <dgm:cxn modelId="{18A42655-7456-F147-BAC2-3576B08FF2CE}" type="presParOf" srcId="{D800D6A6-F823-4242-8FE5-09C513447297}" destId="{9DB2517F-D5BC-7647-B8DA-7A83ECC3D84E}" srcOrd="1" destOrd="0" presId="urn:microsoft.com/office/officeart/2005/8/layout/hierarchy2"/>
    <dgm:cxn modelId="{DE245609-25B7-D246-9BC0-E1F1AC213AE8}" type="presParOf" srcId="{045FB630-A865-5E4F-BA98-BD86D2085072}" destId="{12FC3696-D5FD-6D49-B5A1-602E34F6D05F}" srcOrd="2" destOrd="0" presId="urn:microsoft.com/office/officeart/2005/8/layout/hierarchy2"/>
    <dgm:cxn modelId="{0ED77711-6D1F-214D-A79A-F928103A0CC7}" type="presParOf" srcId="{12FC3696-D5FD-6D49-B5A1-602E34F6D05F}" destId="{65247942-4FE2-C242-BBA2-CB020EA9ED83}" srcOrd="0" destOrd="0" presId="urn:microsoft.com/office/officeart/2005/8/layout/hierarchy2"/>
    <dgm:cxn modelId="{5BF38DBB-CB2E-3940-B7F6-222F85B55102}" type="presParOf" srcId="{045FB630-A865-5E4F-BA98-BD86D2085072}" destId="{55CC12C8-CFA6-E546-B11E-B23824984716}" srcOrd="3" destOrd="0" presId="urn:microsoft.com/office/officeart/2005/8/layout/hierarchy2"/>
    <dgm:cxn modelId="{24B64C3C-4F73-114E-90B8-A690323B78BE}" type="presParOf" srcId="{55CC12C8-CFA6-E546-B11E-B23824984716}" destId="{3DB1B957-5DFC-8A40-921F-FF8F95B27783}" srcOrd="0" destOrd="0" presId="urn:microsoft.com/office/officeart/2005/8/layout/hierarchy2"/>
    <dgm:cxn modelId="{8D71588D-0F7B-0346-8990-C6EBDE78F39E}" type="presParOf" srcId="{55CC12C8-CFA6-E546-B11E-B23824984716}" destId="{475AF348-DD65-654D-9999-D14762BE540B}" srcOrd="1" destOrd="0" presId="urn:microsoft.com/office/officeart/2005/8/layout/hierarchy2"/>
    <dgm:cxn modelId="{50E4820E-D882-E246-9A98-6D7690C2FDD5}" type="presParOf" srcId="{045FB630-A865-5E4F-BA98-BD86D2085072}" destId="{23B014AD-1DD8-8944-831A-DE3047BF7959}" srcOrd="4" destOrd="0" presId="urn:microsoft.com/office/officeart/2005/8/layout/hierarchy2"/>
    <dgm:cxn modelId="{BE4A5E8F-00F0-F94A-9CA5-87CB67FECD34}" type="presParOf" srcId="{23B014AD-1DD8-8944-831A-DE3047BF7959}" destId="{CF05CDD7-B048-8449-B39C-12159D4F9836}" srcOrd="0" destOrd="0" presId="urn:microsoft.com/office/officeart/2005/8/layout/hierarchy2"/>
    <dgm:cxn modelId="{FAF7AA72-433E-FA40-B43D-1EBB7D63FCEF}" type="presParOf" srcId="{045FB630-A865-5E4F-BA98-BD86D2085072}" destId="{C992D143-3C78-8042-AC2C-25AE7B3A6C54}" srcOrd="5" destOrd="0" presId="urn:microsoft.com/office/officeart/2005/8/layout/hierarchy2"/>
    <dgm:cxn modelId="{258FA891-6ECB-AD4C-977E-14980ABCB430}" type="presParOf" srcId="{C992D143-3C78-8042-AC2C-25AE7B3A6C54}" destId="{B0D3723E-FBF2-6E4A-81A7-5DFD22027B2F}" srcOrd="0" destOrd="0" presId="urn:microsoft.com/office/officeart/2005/8/layout/hierarchy2"/>
    <dgm:cxn modelId="{697F422C-E7FC-4A4D-AE7F-4355CC34C41B}" type="presParOf" srcId="{C992D143-3C78-8042-AC2C-25AE7B3A6C54}" destId="{E737CB88-C482-B043-9B13-247F277BB4E5}" srcOrd="1" destOrd="0" presId="urn:microsoft.com/office/officeart/2005/8/layout/hierarchy2"/>
    <dgm:cxn modelId="{D4036203-7EBC-CE40-B7CC-E7F8469D4E72}" type="presParOf" srcId="{FEF9D51D-199F-CA45-9624-8BC7838E7AC2}" destId="{09C3D8E3-D8D1-944B-A679-69F0A3214842}" srcOrd="4" destOrd="0" presId="urn:microsoft.com/office/officeart/2005/8/layout/hierarchy2"/>
    <dgm:cxn modelId="{955F241F-B5E6-FE47-879E-C82D720F21E2}" type="presParOf" srcId="{09C3D8E3-D8D1-944B-A679-69F0A3214842}" destId="{DE3319DE-F73C-8B47-B086-58249CBE65AB}" srcOrd="0" destOrd="0" presId="urn:microsoft.com/office/officeart/2005/8/layout/hierarchy2"/>
    <dgm:cxn modelId="{C532812F-E562-BF42-8342-E0475634D3E7}" type="presParOf" srcId="{FEF9D51D-199F-CA45-9624-8BC7838E7AC2}" destId="{FF06D6AC-B6AF-1844-AD48-2AD079B0B54C}" srcOrd="5" destOrd="0" presId="urn:microsoft.com/office/officeart/2005/8/layout/hierarchy2"/>
    <dgm:cxn modelId="{77C8B96C-4286-C041-8040-F13BD81EE56C}" type="presParOf" srcId="{FF06D6AC-B6AF-1844-AD48-2AD079B0B54C}" destId="{CFECFE12-7C84-1648-B94D-0B673D70F1B3}" srcOrd="0" destOrd="0" presId="urn:microsoft.com/office/officeart/2005/8/layout/hierarchy2"/>
    <dgm:cxn modelId="{C26C1051-29C2-4845-8F52-8F79F7CE53F8}" type="presParOf" srcId="{FF06D6AC-B6AF-1844-AD48-2AD079B0B54C}" destId="{AC46EFF3-F93F-A24D-A87E-B4B43595D500}" srcOrd="1" destOrd="0" presId="urn:microsoft.com/office/officeart/2005/8/layout/hierarchy2"/>
    <dgm:cxn modelId="{8B74E44A-B45C-1746-A0B2-B31190EA8675}" type="presParOf" srcId="{AC46EFF3-F93F-A24D-A87E-B4B43595D500}" destId="{704E8639-B285-9645-B495-E8767F3C18B8}" srcOrd="0" destOrd="0" presId="urn:microsoft.com/office/officeart/2005/8/layout/hierarchy2"/>
    <dgm:cxn modelId="{B48194AA-0419-D949-A66E-29971BDE27B0}" type="presParOf" srcId="{704E8639-B285-9645-B495-E8767F3C18B8}" destId="{A39BD32F-9218-2344-8C45-71210E4C3B81}" srcOrd="0" destOrd="0" presId="urn:microsoft.com/office/officeart/2005/8/layout/hierarchy2"/>
    <dgm:cxn modelId="{31616087-13FB-534D-8E87-9543E238E598}" type="presParOf" srcId="{AC46EFF3-F93F-A24D-A87E-B4B43595D500}" destId="{4DBF558A-6E21-7847-B9B3-338CF211358B}" srcOrd="1" destOrd="0" presId="urn:microsoft.com/office/officeart/2005/8/layout/hierarchy2"/>
    <dgm:cxn modelId="{8A5D6259-BFEC-A643-9EC6-40438740B210}" type="presParOf" srcId="{4DBF558A-6E21-7847-B9B3-338CF211358B}" destId="{48410F0C-3B15-AD41-9890-EF4908A25A3B}" srcOrd="0" destOrd="0" presId="urn:microsoft.com/office/officeart/2005/8/layout/hierarchy2"/>
    <dgm:cxn modelId="{4D6B1851-5A71-9740-AFE1-DAD5D78C06B3}" type="presParOf" srcId="{4DBF558A-6E21-7847-B9B3-338CF211358B}" destId="{211D8D4B-A4F4-E14F-BBE2-188524AF6E7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03297-B6AF-4445-8905-7C67211442A4}">
      <dsp:nvSpPr>
        <dsp:cNvPr id="0" name=""/>
        <dsp:cNvSpPr/>
      </dsp:nvSpPr>
      <dsp:spPr>
        <a:xfrm>
          <a:off x="695659" y="1744585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All</a:t>
          </a:r>
          <a:r>
            <a:rPr lang="zh-CN" altLang="en-US" sz="1400" kern="1200" dirty="0"/>
            <a:t> </a:t>
          </a:r>
          <a:r>
            <a:rPr lang="en-US" altLang="zh-CN" sz="1400" kern="1200" dirty="0"/>
            <a:t>firms</a:t>
          </a:r>
          <a:r>
            <a:rPr lang="zh-CN" altLang="en-US" sz="1400" kern="1200" dirty="0"/>
            <a:t> </a:t>
          </a:r>
          <a:r>
            <a:rPr lang="en-US" altLang="zh-CN" sz="1400" kern="1200" dirty="0"/>
            <a:t>listed</a:t>
          </a:r>
          <a:r>
            <a:rPr lang="zh-CN" altLang="en-US" sz="1400" kern="1200" dirty="0"/>
            <a:t> </a:t>
          </a:r>
          <a:r>
            <a:rPr lang="en-US" altLang="zh-CN" sz="1400" kern="1200" dirty="0"/>
            <a:t>on</a:t>
          </a:r>
          <a:r>
            <a:rPr lang="zh-CN" altLang="en-US" sz="1400" kern="1200" dirty="0"/>
            <a:t> </a:t>
          </a:r>
          <a:r>
            <a:rPr lang="en-US" altLang="zh-CN" sz="1400" kern="1200" dirty="0"/>
            <a:t>China’s</a:t>
          </a:r>
          <a:r>
            <a:rPr lang="zh-CN" altLang="en-US" sz="1400" kern="1200" dirty="0"/>
            <a:t> </a:t>
          </a:r>
          <a:r>
            <a:rPr lang="en-US" altLang="zh-CN" sz="1400" kern="1200" dirty="0"/>
            <a:t>two</a:t>
          </a:r>
          <a:r>
            <a:rPr lang="zh-CN" altLang="en-US" sz="1400" kern="1200" dirty="0"/>
            <a:t> </a:t>
          </a:r>
          <a:r>
            <a:rPr lang="en-US" altLang="zh-CN" sz="1400" kern="1200" dirty="0"/>
            <a:t>stock</a:t>
          </a:r>
          <a:r>
            <a:rPr lang="zh-CN" altLang="en-US" sz="1400" kern="1200" dirty="0"/>
            <a:t> </a:t>
          </a:r>
          <a:r>
            <a:rPr lang="en-US" altLang="zh-CN" sz="1400" kern="1200" dirty="0"/>
            <a:t>exchanges</a:t>
          </a:r>
          <a:endParaRPr lang="en-US" sz="1400" kern="1200" dirty="0"/>
        </a:p>
      </dsp:txBody>
      <dsp:txXfrm>
        <a:off x="717833" y="1766759"/>
        <a:ext cx="1469799" cy="712725"/>
      </dsp:txXfrm>
    </dsp:sp>
    <dsp:sp modelId="{2470CB46-1789-B542-A473-56D5850EBB00}">
      <dsp:nvSpPr>
        <dsp:cNvPr id="0" name=""/>
        <dsp:cNvSpPr/>
      </dsp:nvSpPr>
      <dsp:spPr>
        <a:xfrm rot="17350740">
          <a:off x="1590838" y="1236441"/>
          <a:ext cx="18435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843594" y="16046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466546" y="1206397"/>
        <a:ext cx="92179" cy="92179"/>
      </dsp:txXfrm>
    </dsp:sp>
    <dsp:sp modelId="{513C70AB-5237-614A-833F-82443341FE04}">
      <dsp:nvSpPr>
        <dsp:cNvPr id="0" name=""/>
        <dsp:cNvSpPr/>
      </dsp:nvSpPr>
      <dsp:spPr>
        <a:xfrm>
          <a:off x="2815465" y="3316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Likely</a:t>
          </a:r>
          <a:r>
            <a:rPr lang="zh-CN" altLang="en-US" sz="1400" kern="1200" dirty="0"/>
            <a:t> </a:t>
          </a:r>
          <a:r>
            <a:rPr lang="en-US" altLang="zh-CN" sz="1400" kern="1200" dirty="0"/>
            <a:t>past</a:t>
          </a:r>
          <a:r>
            <a:rPr lang="zh-CN" altLang="en-US" sz="1400" kern="1200" dirty="0"/>
            <a:t> </a:t>
          </a:r>
          <a:r>
            <a:rPr lang="en-US" altLang="zh-CN" sz="1400" kern="1200" dirty="0"/>
            <a:t>investment</a:t>
          </a:r>
          <a:r>
            <a:rPr lang="zh-CN" altLang="en-US" sz="1400" kern="1200" dirty="0"/>
            <a:t> </a:t>
          </a:r>
          <a:r>
            <a:rPr lang="en-US" altLang="zh-CN" sz="1400" kern="1200" dirty="0"/>
            <a:t>in</a:t>
          </a:r>
          <a:r>
            <a:rPr lang="zh-CN" altLang="en-US" sz="1400" kern="1200" dirty="0"/>
            <a:t> </a:t>
          </a:r>
          <a:r>
            <a:rPr lang="en-US" altLang="zh-CN" sz="1400" kern="1200" dirty="0"/>
            <a:t>official</a:t>
          </a:r>
          <a:r>
            <a:rPr lang="zh-CN" altLang="en-US" sz="1400" kern="1200" dirty="0"/>
            <a:t> </a:t>
          </a:r>
          <a:r>
            <a:rPr lang="en-US" altLang="zh-CN" sz="1400" kern="1200" dirty="0"/>
            <a:t>connections</a:t>
          </a:r>
          <a:endParaRPr lang="en-US" sz="1400" kern="1200" dirty="0"/>
        </a:p>
      </dsp:txBody>
      <dsp:txXfrm>
        <a:off x="2837639" y="25490"/>
        <a:ext cx="1469799" cy="712725"/>
      </dsp:txXfrm>
    </dsp:sp>
    <dsp:sp modelId="{2E69F5AA-5E69-8440-B38E-928A2531F162}">
      <dsp:nvSpPr>
        <dsp:cNvPr id="0" name=""/>
        <dsp:cNvSpPr/>
      </dsp:nvSpPr>
      <dsp:spPr>
        <a:xfrm>
          <a:off x="4329613" y="365806"/>
          <a:ext cx="60565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05658" y="1604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617301" y="366711"/>
        <a:ext cx="30282" cy="30282"/>
      </dsp:txXfrm>
    </dsp:sp>
    <dsp:sp modelId="{659BC8F2-7F59-224A-B8A2-D68A23BA7269}">
      <dsp:nvSpPr>
        <dsp:cNvPr id="0" name=""/>
        <dsp:cNvSpPr/>
      </dsp:nvSpPr>
      <dsp:spPr>
        <a:xfrm>
          <a:off x="4935272" y="3316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ETC</a:t>
          </a:r>
          <a:r>
            <a:rPr lang="zh-CN" altLang="en-US" sz="1400" kern="1200" dirty="0"/>
            <a:t> </a:t>
          </a:r>
          <a:r>
            <a:rPr lang="en-US" altLang="zh-CN" sz="1400" kern="1200" dirty="0"/>
            <a:t>from</a:t>
          </a:r>
          <a:r>
            <a:rPr lang="zh-CN" altLang="en-US" sz="1400" kern="1200" dirty="0"/>
            <a:t> </a:t>
          </a:r>
          <a:r>
            <a:rPr lang="en-US" altLang="zh-CN" sz="1400" kern="1200" dirty="0"/>
            <a:t>WIND</a:t>
          </a:r>
          <a:endParaRPr lang="en-US" sz="1400" kern="1200" dirty="0"/>
        </a:p>
      </dsp:txBody>
      <dsp:txXfrm>
        <a:off x="4957446" y="25490"/>
        <a:ext cx="1469799" cy="712725"/>
      </dsp:txXfrm>
    </dsp:sp>
    <dsp:sp modelId="{51B9BB92-5ED0-8D45-B5B2-3C0AE2A8DBC0}">
      <dsp:nvSpPr>
        <dsp:cNvPr id="0" name=""/>
        <dsp:cNvSpPr/>
      </dsp:nvSpPr>
      <dsp:spPr>
        <a:xfrm>
          <a:off x="2209806" y="2107076"/>
          <a:ext cx="60565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05658" y="16046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497494" y="2107981"/>
        <a:ext cx="30282" cy="30282"/>
      </dsp:txXfrm>
    </dsp:sp>
    <dsp:sp modelId="{344FC6A1-F056-7949-8564-DECBF1B0C64A}">
      <dsp:nvSpPr>
        <dsp:cNvPr id="0" name=""/>
        <dsp:cNvSpPr/>
      </dsp:nvSpPr>
      <dsp:spPr>
        <a:xfrm>
          <a:off x="2815465" y="1744585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Institution</a:t>
          </a:r>
          <a:r>
            <a:rPr lang="zh-CN" altLang="en-US" sz="1400" kern="1200" dirty="0"/>
            <a:t> </a:t>
          </a:r>
          <a:r>
            <a:rPr lang="en-US" altLang="zh-CN" sz="1400" kern="1200" dirty="0"/>
            <a:t>environment</a:t>
          </a:r>
          <a:r>
            <a:rPr lang="zh-CN" altLang="en-US" sz="1400" kern="1200" dirty="0"/>
            <a:t> </a:t>
          </a:r>
          <a:r>
            <a:rPr lang="en-US" altLang="zh-CN" sz="1400" kern="1200" dirty="0"/>
            <a:t>(province-level</a:t>
          </a:r>
          <a:r>
            <a:rPr lang="zh-CN" altLang="en-US" sz="1400" kern="1200" dirty="0"/>
            <a:t> </a:t>
          </a:r>
          <a:r>
            <a:rPr lang="en-US" altLang="zh-CN" sz="1400" kern="1200" dirty="0"/>
            <a:t>marketization</a:t>
          </a:r>
          <a:r>
            <a:rPr lang="zh-CN" altLang="en-US" sz="1400" kern="1200" dirty="0"/>
            <a:t> </a:t>
          </a:r>
          <a:r>
            <a:rPr lang="en-US" altLang="zh-CN" sz="1400" kern="1200" dirty="0"/>
            <a:t>index)</a:t>
          </a:r>
          <a:endParaRPr lang="en-US" sz="1400" kern="1200" dirty="0"/>
        </a:p>
      </dsp:txBody>
      <dsp:txXfrm>
        <a:off x="2837639" y="1766759"/>
        <a:ext cx="1469799" cy="712725"/>
      </dsp:txXfrm>
    </dsp:sp>
    <dsp:sp modelId="{F6FC1D6F-157E-2A44-980A-A26083699764}">
      <dsp:nvSpPr>
        <dsp:cNvPr id="0" name=""/>
        <dsp:cNvSpPr/>
      </dsp:nvSpPr>
      <dsp:spPr>
        <a:xfrm rot="18289469">
          <a:off x="4102153" y="1671758"/>
          <a:ext cx="106057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60578" y="1604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605928" y="1661290"/>
        <a:ext cx="53028" cy="53028"/>
      </dsp:txXfrm>
    </dsp:sp>
    <dsp:sp modelId="{EBAC6FE7-7D5E-7644-B7ED-03F12A2F0795}">
      <dsp:nvSpPr>
        <dsp:cNvPr id="0" name=""/>
        <dsp:cNvSpPr/>
      </dsp:nvSpPr>
      <dsp:spPr>
        <a:xfrm>
          <a:off x="4935272" y="873950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Resource</a:t>
          </a:r>
          <a:r>
            <a:rPr lang="zh-CN" altLang="en-US" sz="1400" kern="1200" dirty="0"/>
            <a:t> </a:t>
          </a:r>
          <a:r>
            <a:rPr lang="en-US" altLang="zh-CN" sz="1400" kern="1200" dirty="0"/>
            <a:t>allocation</a:t>
          </a:r>
          <a:r>
            <a:rPr lang="zh-CN" altLang="en-US" sz="1400" kern="1200" dirty="0"/>
            <a:t> </a:t>
          </a:r>
          <a:r>
            <a:rPr lang="en-US" altLang="zh-CN" sz="1400" kern="1200" dirty="0" err="1"/>
            <a:t>subindex</a:t>
          </a:r>
          <a:endParaRPr lang="en-US" sz="1400" kern="1200" dirty="0"/>
        </a:p>
      </dsp:txBody>
      <dsp:txXfrm>
        <a:off x="4957446" y="896124"/>
        <a:ext cx="1469799" cy="712725"/>
      </dsp:txXfrm>
    </dsp:sp>
    <dsp:sp modelId="{12FC3696-D5FD-6D49-B5A1-602E34F6D05F}">
      <dsp:nvSpPr>
        <dsp:cNvPr id="0" name=""/>
        <dsp:cNvSpPr/>
      </dsp:nvSpPr>
      <dsp:spPr>
        <a:xfrm>
          <a:off x="4329613" y="2107076"/>
          <a:ext cx="60565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05658" y="1604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617301" y="2107981"/>
        <a:ext cx="30282" cy="30282"/>
      </dsp:txXfrm>
    </dsp:sp>
    <dsp:sp modelId="{3DB1B957-5DFC-8A40-921F-FF8F95B27783}">
      <dsp:nvSpPr>
        <dsp:cNvPr id="0" name=""/>
        <dsp:cNvSpPr/>
      </dsp:nvSpPr>
      <dsp:spPr>
        <a:xfrm>
          <a:off x="4935272" y="1744585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Financial</a:t>
          </a:r>
          <a:r>
            <a:rPr lang="zh-CN" altLang="en-US" sz="1400" kern="1200" dirty="0"/>
            <a:t> </a:t>
          </a:r>
          <a:r>
            <a:rPr lang="en-US" altLang="zh-CN" sz="1400" kern="1200" dirty="0"/>
            <a:t>sector</a:t>
          </a:r>
          <a:r>
            <a:rPr lang="zh-CN" altLang="en-US" sz="1400" kern="1200" dirty="0"/>
            <a:t> </a:t>
          </a:r>
          <a:r>
            <a:rPr lang="en-US" altLang="zh-CN" sz="1400" kern="1200" dirty="0"/>
            <a:t>marketization</a:t>
          </a:r>
          <a:r>
            <a:rPr lang="zh-CN" altLang="en-US" sz="1400" kern="1200" dirty="0"/>
            <a:t> </a:t>
          </a:r>
          <a:r>
            <a:rPr lang="en-US" altLang="zh-CN" sz="1400" kern="1200" dirty="0" err="1"/>
            <a:t>subindex</a:t>
          </a:r>
          <a:endParaRPr lang="en-US" sz="1400" kern="1200" dirty="0"/>
        </a:p>
      </dsp:txBody>
      <dsp:txXfrm>
        <a:off x="4957446" y="1766759"/>
        <a:ext cx="1469799" cy="712725"/>
      </dsp:txXfrm>
    </dsp:sp>
    <dsp:sp modelId="{23B014AD-1DD8-8944-831A-DE3047BF7959}">
      <dsp:nvSpPr>
        <dsp:cNvPr id="0" name=""/>
        <dsp:cNvSpPr/>
      </dsp:nvSpPr>
      <dsp:spPr>
        <a:xfrm rot="3310531">
          <a:off x="4102153" y="2542393"/>
          <a:ext cx="106057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60578" y="1604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605928" y="2531925"/>
        <a:ext cx="53028" cy="53028"/>
      </dsp:txXfrm>
    </dsp:sp>
    <dsp:sp modelId="{B0D3723E-FBF2-6E4A-81A7-5DFD22027B2F}">
      <dsp:nvSpPr>
        <dsp:cNvPr id="0" name=""/>
        <dsp:cNvSpPr/>
      </dsp:nvSpPr>
      <dsp:spPr>
        <a:xfrm>
          <a:off x="4935272" y="2615220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Legal</a:t>
          </a:r>
          <a:r>
            <a:rPr lang="zh-CN" altLang="en-US" sz="1400" kern="1200" dirty="0"/>
            <a:t> </a:t>
          </a:r>
          <a:r>
            <a:rPr lang="en-US" altLang="zh-CN" sz="1400" kern="1200" dirty="0"/>
            <a:t>environment</a:t>
          </a:r>
          <a:r>
            <a:rPr lang="zh-CN" altLang="en-US" sz="1400" kern="1200" dirty="0"/>
            <a:t> </a:t>
          </a:r>
          <a:r>
            <a:rPr lang="en-US" altLang="zh-CN" sz="1400" kern="1200" dirty="0" err="1"/>
            <a:t>subindex</a:t>
          </a:r>
          <a:r>
            <a:rPr lang="zh-CN" altLang="en-US" sz="1400" kern="1200" dirty="0"/>
            <a:t> </a:t>
          </a:r>
          <a:endParaRPr lang="en-US" sz="1400" kern="1200" dirty="0"/>
        </a:p>
      </dsp:txBody>
      <dsp:txXfrm>
        <a:off x="4957446" y="2637394"/>
        <a:ext cx="1469799" cy="712725"/>
      </dsp:txXfrm>
    </dsp:sp>
    <dsp:sp modelId="{09C3D8E3-D8D1-944B-A679-69F0A3214842}">
      <dsp:nvSpPr>
        <dsp:cNvPr id="0" name=""/>
        <dsp:cNvSpPr/>
      </dsp:nvSpPr>
      <dsp:spPr>
        <a:xfrm rot="4249260">
          <a:off x="1590838" y="2977710"/>
          <a:ext cx="18435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843594" y="16046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466546" y="2947667"/>
        <a:ext cx="92179" cy="92179"/>
      </dsp:txXfrm>
    </dsp:sp>
    <dsp:sp modelId="{CFECFE12-7C84-1648-B94D-0B673D70F1B3}">
      <dsp:nvSpPr>
        <dsp:cNvPr id="0" name=""/>
        <dsp:cNvSpPr/>
      </dsp:nvSpPr>
      <dsp:spPr>
        <a:xfrm>
          <a:off x="2815465" y="3485855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State-owned?</a:t>
          </a:r>
          <a:r>
            <a:rPr lang="zh-CN" altLang="en-US" sz="1400" kern="1200" dirty="0"/>
            <a:t> </a:t>
          </a:r>
          <a:endParaRPr lang="en-US" sz="1400" kern="1200" dirty="0"/>
        </a:p>
      </dsp:txBody>
      <dsp:txXfrm>
        <a:off x="2837639" y="3508029"/>
        <a:ext cx="1469799" cy="712725"/>
      </dsp:txXfrm>
    </dsp:sp>
    <dsp:sp modelId="{704E8639-B285-9645-B495-E8767F3C18B8}">
      <dsp:nvSpPr>
        <dsp:cNvPr id="0" name=""/>
        <dsp:cNvSpPr/>
      </dsp:nvSpPr>
      <dsp:spPr>
        <a:xfrm>
          <a:off x="4329613" y="3848345"/>
          <a:ext cx="60565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05658" y="16046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617301" y="3849250"/>
        <a:ext cx="30282" cy="30282"/>
      </dsp:txXfrm>
    </dsp:sp>
    <dsp:sp modelId="{48410F0C-3B15-AD41-9890-EF4908A25A3B}">
      <dsp:nvSpPr>
        <dsp:cNvPr id="0" name=""/>
        <dsp:cNvSpPr/>
      </dsp:nvSpPr>
      <dsp:spPr>
        <a:xfrm>
          <a:off x="4935272" y="3485855"/>
          <a:ext cx="1514147" cy="757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30%</a:t>
          </a:r>
          <a:r>
            <a:rPr lang="zh-CN" altLang="en-US" sz="1400" kern="1200" dirty="0"/>
            <a:t> </a:t>
          </a:r>
          <a:r>
            <a:rPr lang="en-US" altLang="zh-CN" sz="1400" kern="1200" dirty="0"/>
            <a:t>threshold</a:t>
          </a:r>
          <a:r>
            <a:rPr lang="zh-CN" altLang="en-US" sz="1400" kern="1200" dirty="0"/>
            <a:t> </a:t>
          </a:r>
          <a:r>
            <a:rPr lang="en-US" altLang="zh-CN" sz="1400" kern="1200" dirty="0"/>
            <a:t>directly</a:t>
          </a:r>
          <a:r>
            <a:rPr lang="zh-CN" altLang="en-US" sz="1400" kern="1200" dirty="0"/>
            <a:t> </a:t>
          </a:r>
          <a:r>
            <a:rPr lang="en-US" altLang="zh-CN" sz="1400" kern="1200" dirty="0"/>
            <a:t>or</a:t>
          </a:r>
          <a:r>
            <a:rPr lang="zh-CN" altLang="en-US" sz="1400" kern="1200" dirty="0"/>
            <a:t> </a:t>
          </a:r>
          <a:r>
            <a:rPr lang="en-US" altLang="zh-CN" sz="1400" kern="1200" dirty="0"/>
            <a:t>indirectly</a:t>
          </a:r>
          <a:endParaRPr lang="en-US" sz="1400" kern="1200" dirty="0"/>
        </a:p>
      </dsp:txBody>
      <dsp:txXfrm>
        <a:off x="4957446" y="3508029"/>
        <a:ext cx="1469799" cy="712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18CCC-1374-174B-94CC-EBE476465BAF}" type="datetimeFigureOut">
              <a:rPr lang="en-US" smtClean="0"/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26B9-CD5C-734C-B1C6-8633C09C6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2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3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6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GDP</a:t>
            </a:r>
            <a:r>
              <a:rPr lang="zh-CN" altLang="en-US" dirty="0"/>
              <a:t> </a:t>
            </a:r>
            <a:r>
              <a:rPr lang="en-US" altLang="zh-CN" dirty="0"/>
              <a:t>Growth,</a:t>
            </a:r>
            <a:r>
              <a:rPr lang="zh-CN" altLang="en-US" dirty="0"/>
              <a:t> </a:t>
            </a:r>
            <a:r>
              <a:rPr lang="en-US" altLang="zh-CN" dirty="0"/>
              <a:t>Education</a:t>
            </a:r>
            <a:r>
              <a:rPr lang="zh-CN" altLang="en-US" dirty="0"/>
              <a:t> </a:t>
            </a:r>
            <a:r>
              <a:rPr lang="en-US" altLang="zh-CN" dirty="0"/>
              <a:t>expenditures/GDP</a:t>
            </a:r>
          </a:p>
          <a:p>
            <a:r>
              <a:rPr lang="en-US" altLang="zh-CN" dirty="0"/>
              <a:t>Marketization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3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1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Return:</a:t>
            </a:r>
            <a:r>
              <a:rPr lang="zh-CN" altLang="en-US" dirty="0"/>
              <a:t> </a:t>
            </a:r>
            <a:r>
              <a:rPr lang="en-US" altLang="zh-CN" dirty="0"/>
              <a:t>SOE&gt;</a:t>
            </a:r>
            <a:r>
              <a:rPr lang="zh-CN" altLang="en-US" dirty="0"/>
              <a:t> </a:t>
            </a:r>
            <a:r>
              <a:rPr lang="en-US" altLang="zh-CN" dirty="0"/>
              <a:t>NON-SOE</a:t>
            </a:r>
            <a:r>
              <a:rPr lang="zh-CN" altLang="en-US" dirty="0"/>
              <a:t> </a:t>
            </a:r>
            <a:r>
              <a:rPr lang="en-US" altLang="zh-CN" dirty="0"/>
              <a:t>(positive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insignificant)</a:t>
            </a:r>
          </a:p>
          <a:p>
            <a:pPr marL="228600" indent="-228600">
              <a:buAutoNum type="arabicPeriod"/>
            </a:pPr>
            <a:r>
              <a:rPr lang="en-US" altLang="zh-CN" dirty="0"/>
              <a:t>Non-SOE: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marketizaiton</a:t>
            </a:r>
            <a:r>
              <a:rPr lang="zh-CN" altLang="en-US" dirty="0"/>
              <a:t> 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</a:p>
          <a:p>
            <a:pPr marL="228600" indent="-228600">
              <a:buAutoNum type="arabicPeriod"/>
            </a:pPr>
            <a:r>
              <a:rPr lang="en-US" altLang="zh-CN" dirty="0"/>
              <a:t>Non-SOE: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ETC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</a:p>
          <a:p>
            <a:pPr marL="228600" indent="-228600">
              <a:buAutoNum type="arabicPeriod"/>
            </a:pP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marketization,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ETC,</a:t>
            </a:r>
            <a:r>
              <a:rPr lang="zh-CN" altLang="en-US" dirty="0"/>
              <a:t> </a:t>
            </a:r>
            <a:r>
              <a:rPr lang="en-US" altLang="zh-CN" dirty="0"/>
              <a:t>SOE</a:t>
            </a:r>
            <a:r>
              <a:rPr lang="zh-CN" altLang="en-US" dirty="0"/>
              <a:t> </a:t>
            </a:r>
            <a:r>
              <a:rPr lang="en-US" altLang="zh-CN" dirty="0"/>
              <a:t>max</a:t>
            </a:r>
            <a:r>
              <a:rPr lang="zh-CN" altLang="en-US" dirty="0"/>
              <a:t> </a:t>
            </a:r>
            <a:r>
              <a:rPr lang="en-US" altLang="zh-CN" dirty="0"/>
              <a:t>value;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marketization,</a:t>
            </a:r>
            <a:r>
              <a:rPr lang="zh-CN" altLang="en-US" dirty="0"/>
              <a:t> 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ETC,</a:t>
            </a:r>
            <a:r>
              <a:rPr lang="zh-CN" altLang="en-US" dirty="0"/>
              <a:t> </a:t>
            </a:r>
            <a:r>
              <a:rPr lang="en-US" altLang="zh-CN" dirty="0"/>
              <a:t>NON-SOE</a:t>
            </a:r>
            <a:r>
              <a:rPr lang="zh-CN" altLang="en-US" dirty="0"/>
              <a:t> </a:t>
            </a:r>
            <a:r>
              <a:rPr lang="en-US" altLang="zh-CN" dirty="0"/>
              <a:t>min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6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2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Non-SOE: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firms’ valuation ratios rise more if they are based in provinces with more developed market institutions, higher education expenditure and higher past growth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coefficient on ETC is significantly positive in Col. 3, and marketization interacted with ETC is also positive and significant.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results.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16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8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0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64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6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8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7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21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26B9-CD5C-734C-B1C6-8633C09C6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8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2233930" y="3232785"/>
            <a:ext cx="48494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Author: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Chen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Lin,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Randall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Morck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,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Bernard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Yeung,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Xiaofeng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Zhao</a:t>
            </a:r>
          </a:p>
          <a:p>
            <a:pPr algn="ctr"/>
            <a:endParaRPr lang="en-US" altLang="zh-CN" sz="1600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Speaker: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Qi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Zhou</a:t>
            </a:r>
            <a:r>
              <a:rPr lang="zh-CN" altLang="en-US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(Tracy)</a:t>
            </a:r>
          </a:p>
          <a:p>
            <a:pPr algn="ctr"/>
            <a:endParaRPr lang="en-US" altLang="zh-CN" sz="1600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1600" spc="600" dirty="0">
              <a:solidFill>
                <a:srgbClr val="DCB68A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  <a:p>
            <a:pPr algn="ctr"/>
            <a:endParaRPr lang="zh-CN" altLang="en-US" sz="1600" spc="600" dirty="0">
              <a:solidFill>
                <a:srgbClr val="DCB68A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604A1A0E-0824-1548-93CF-F60042DEF755}"/>
              </a:ext>
            </a:extLst>
          </p:cNvPr>
          <p:cNvSpPr txBox="1"/>
          <p:nvPr/>
        </p:nvSpPr>
        <p:spPr>
          <a:xfrm>
            <a:off x="1152591" y="1910715"/>
            <a:ext cx="7012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Anti-Corruption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and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Shareholder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Valuations: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Event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Study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Evidence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from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China</a:t>
            </a:r>
          </a:p>
          <a:p>
            <a:pPr algn="ctr"/>
            <a:endParaRPr lang="en-US" altLang="zh-CN" sz="1600" spc="600" dirty="0">
              <a:solidFill>
                <a:srgbClr val="DCB68A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  <a:p>
            <a:pPr algn="ctr"/>
            <a:endParaRPr lang="zh-CN" altLang="en-US" sz="1600" spc="600" dirty="0">
              <a:solidFill>
                <a:srgbClr val="DCB68A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400" y="357505"/>
            <a:ext cx="6357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2.1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Modified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Event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Study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Methodology</a:t>
            </a:r>
            <a:endParaRPr sz="2400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2908771" y="1660078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3" name="Straight Connector 10"/>
          <p:cNvSpPr/>
          <p:nvPr/>
        </p:nvSpPr>
        <p:spPr>
          <a:xfrm>
            <a:off x="1332195" y="1938589"/>
            <a:ext cx="669528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3"/>
          <p:cNvGrpSpPr/>
          <p:nvPr/>
        </p:nvGrpSpPr>
        <p:grpSpPr>
          <a:xfrm>
            <a:off x="1474187" y="1592062"/>
            <a:ext cx="685621" cy="685621"/>
            <a:chOff x="1071014" y="2141084"/>
            <a:chExt cx="914400" cy="914400"/>
          </a:xfrm>
        </p:grpSpPr>
        <p:sp>
          <p:nvSpPr>
            <p:cNvPr id="5" name="Teardrop 1"/>
            <p:cNvSpPr/>
            <p:nvPr/>
          </p:nvSpPr>
          <p:spPr>
            <a:xfrm rot="2714409">
              <a:off x="1071014" y="2141084"/>
              <a:ext cx="914400" cy="914400"/>
            </a:xfrm>
            <a:prstGeom prst="teardrop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rgbClr val="DCB68A"/>
                </a:solidFill>
              </a:endParaRPr>
            </a:p>
          </p:txBody>
        </p:sp>
        <p:grpSp>
          <p:nvGrpSpPr>
            <p:cNvPr id="6" name="Group 26"/>
            <p:cNvGrpSpPr>
              <a:grpSpLocks noChangeAspect="1"/>
            </p:cNvGrpSpPr>
            <p:nvPr/>
          </p:nvGrpSpPr>
          <p:grpSpPr>
            <a:xfrm>
              <a:off x="1352010" y="2413086"/>
              <a:ext cx="352407" cy="359364"/>
              <a:chOff x="7160655" y="2178006"/>
              <a:chExt cx="379359" cy="386846"/>
            </a:xfrm>
            <a:solidFill>
              <a:schemeClr val="bg1">
                <a:lumMod val="95000"/>
              </a:schemeClr>
            </a:solidFill>
          </p:grpSpPr>
          <p:sp>
            <p:nvSpPr>
              <p:cNvPr id="7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8" name="Freeform 37"/>
              <p:cNvSpPr/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9" name="Freeform 38"/>
              <p:cNvSpPr/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</p:grpSp>
      </p:grpSp>
      <p:sp>
        <p:nvSpPr>
          <p:cNvPr id="10" name="Content Placeholder 2"/>
          <p:cNvSpPr txBox="1"/>
          <p:nvPr/>
        </p:nvSpPr>
        <p:spPr>
          <a:xfrm>
            <a:off x="2946681" y="1482927"/>
            <a:ext cx="4070807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Calculate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portfolio’s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raw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return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around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event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date</a:t>
            </a:r>
            <a:endParaRPr lang="zh-CN" altLang="en-US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12" name="Freeform 47"/>
          <p:cNvSpPr/>
          <p:nvPr/>
        </p:nvSpPr>
        <p:spPr>
          <a:xfrm>
            <a:off x="3393574" y="2225238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3" name="Straight Connector 48"/>
          <p:cNvSpPr/>
          <p:nvPr/>
        </p:nvSpPr>
        <p:spPr>
          <a:xfrm flipV="1">
            <a:off x="1830235" y="2501410"/>
            <a:ext cx="619724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ontent Placeholder 2"/>
          <p:cNvSpPr txBox="1"/>
          <p:nvPr/>
        </p:nvSpPr>
        <p:spPr>
          <a:xfrm>
            <a:off x="2913873" y="2090409"/>
            <a:ext cx="5349023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Compare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returns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portfolios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firms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different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provinces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under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different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circumstances</a:t>
            </a:r>
            <a:endParaRPr lang="zh-CN" altLang="en-US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16" name="Freeform 57"/>
          <p:cNvSpPr/>
          <p:nvPr/>
        </p:nvSpPr>
        <p:spPr>
          <a:xfrm>
            <a:off x="2908771" y="278807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7" name="Straight Connector 58"/>
          <p:cNvSpPr/>
          <p:nvPr/>
        </p:nvSpPr>
        <p:spPr>
          <a:xfrm>
            <a:off x="1332195" y="3066581"/>
            <a:ext cx="669528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ontent Placeholder 2"/>
          <p:cNvSpPr txBox="1"/>
          <p:nvPr/>
        </p:nvSpPr>
        <p:spPr>
          <a:xfrm>
            <a:off x="2908771" y="2622576"/>
            <a:ext cx="4865124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regressions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explaining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firm-level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raw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returns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cumulative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abnormal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returns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firm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characteristics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0" name="Freeform 67"/>
          <p:cNvSpPr/>
          <p:nvPr/>
        </p:nvSpPr>
        <p:spPr>
          <a:xfrm>
            <a:off x="3393574" y="335323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31" name="Straight Connector 68"/>
          <p:cNvSpPr/>
          <p:nvPr/>
        </p:nvSpPr>
        <p:spPr>
          <a:xfrm flipV="1">
            <a:off x="1853412" y="3629402"/>
            <a:ext cx="617407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69"/>
          <p:cNvSpPr/>
          <p:nvPr/>
        </p:nvSpPr>
        <p:spPr>
          <a:xfrm>
            <a:off x="3447988" y="3618357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2912529" y="3176871"/>
            <a:ext cx="5187046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Cluster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standard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errors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both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industry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province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mitigate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overstating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statistical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significance</a:t>
            </a:r>
            <a:endParaRPr lang="zh-CN" altLang="en-US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grpSp>
        <p:nvGrpSpPr>
          <p:cNvPr id="56" name="Group 85"/>
          <p:cNvGrpSpPr/>
          <p:nvPr/>
        </p:nvGrpSpPr>
        <p:grpSpPr>
          <a:xfrm>
            <a:off x="1474187" y="2720054"/>
            <a:ext cx="685621" cy="685621"/>
            <a:chOff x="1071014" y="3645465"/>
            <a:chExt cx="914400" cy="914400"/>
          </a:xfrm>
        </p:grpSpPr>
        <p:sp>
          <p:nvSpPr>
            <p:cNvPr id="57" name="Teardrop 56"/>
            <p:cNvSpPr/>
            <p:nvPr/>
          </p:nvSpPr>
          <p:spPr>
            <a:xfrm rot="2714409">
              <a:off x="1071014" y="3645465"/>
              <a:ext cx="914400" cy="914400"/>
            </a:xfrm>
            <a:prstGeom prst="teardrop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rgbClr val="DCB68A"/>
                </a:solidFill>
              </a:endParaRPr>
            </a:p>
          </p:txBody>
        </p:sp>
        <p:grpSp>
          <p:nvGrpSpPr>
            <p:cNvPr id="58" name="Group 76"/>
            <p:cNvGrpSpPr>
              <a:grpSpLocks noChangeAspect="1"/>
            </p:cNvGrpSpPr>
            <p:nvPr/>
          </p:nvGrpSpPr>
          <p:grpSpPr>
            <a:xfrm>
              <a:off x="1357162" y="3948046"/>
              <a:ext cx="339996" cy="299327"/>
              <a:chOff x="6040049" y="4182118"/>
              <a:chExt cx="521619" cy="459224"/>
            </a:xfrm>
            <a:solidFill>
              <a:schemeClr val="bg1">
                <a:lumMod val="95000"/>
              </a:schemeClr>
            </a:solidFill>
          </p:grpSpPr>
          <p:sp>
            <p:nvSpPr>
              <p:cNvPr id="59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29559" y="4296924"/>
                <a:ext cx="77370" cy="229612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en-US" sz="1350">
                  <a:solidFill>
                    <a:srgbClr val="DCB68A"/>
                  </a:solidFill>
                </a:endParaRPr>
              </a:p>
            </p:txBody>
          </p:sp>
        </p:grpSp>
      </p:grpSp>
      <p:grpSp>
        <p:nvGrpSpPr>
          <p:cNvPr id="64" name="Group 86"/>
          <p:cNvGrpSpPr/>
          <p:nvPr/>
        </p:nvGrpSpPr>
        <p:grpSpPr>
          <a:xfrm>
            <a:off x="1958991" y="3285213"/>
            <a:ext cx="685621" cy="685621"/>
            <a:chOff x="1717587" y="4399207"/>
            <a:chExt cx="914400" cy="914400"/>
          </a:xfrm>
        </p:grpSpPr>
        <p:sp>
          <p:nvSpPr>
            <p:cNvPr id="65" name="Teardrop 66"/>
            <p:cNvSpPr/>
            <p:nvPr/>
          </p:nvSpPr>
          <p:spPr>
            <a:xfrm rot="2714409">
              <a:off x="1717587" y="4399207"/>
              <a:ext cx="914400" cy="914400"/>
            </a:xfrm>
            <a:prstGeom prst="teardrop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rgbClr val="DCB68A"/>
                </a:solidFill>
              </a:endParaRPr>
            </a:p>
          </p:txBody>
        </p:sp>
        <p:sp>
          <p:nvSpPr>
            <p:cNvPr id="66" name="Freeform 16"/>
            <p:cNvSpPr>
              <a:spLocks noChangeAspect="1" noEditPoints="1"/>
            </p:cNvSpPr>
            <p:nvPr/>
          </p:nvSpPr>
          <p:spPr bwMode="auto">
            <a:xfrm>
              <a:off x="2009712" y="4632711"/>
              <a:ext cx="335981" cy="389311"/>
            </a:xfrm>
            <a:custGeom>
              <a:avLst/>
              <a:gdLst>
                <a:gd name="T0" fmla="*/ 233 w 320"/>
                <a:gd name="T1" fmla="*/ 138 h 371"/>
                <a:gd name="T2" fmla="*/ 261 w 320"/>
                <a:gd name="T3" fmla="*/ 12 h 371"/>
                <a:gd name="T4" fmla="*/ 168 w 320"/>
                <a:gd name="T5" fmla="*/ 104 h 371"/>
                <a:gd name="T6" fmla="*/ 80 w 320"/>
                <a:gd name="T7" fmla="*/ 182 h 371"/>
                <a:gd name="T8" fmla="*/ 80 w 320"/>
                <a:gd name="T9" fmla="*/ 319 h 371"/>
                <a:gd name="T10" fmla="*/ 253 w 320"/>
                <a:gd name="T11" fmla="*/ 371 h 371"/>
                <a:gd name="T12" fmla="*/ 320 w 320"/>
                <a:gd name="T13" fmla="*/ 172 h 371"/>
                <a:gd name="T14" fmla="*/ 233 w 320"/>
                <a:gd name="T15" fmla="*/ 138 h 371"/>
                <a:gd name="T16" fmla="*/ 60 w 320"/>
                <a:gd name="T17" fmla="*/ 140 h 371"/>
                <a:gd name="T18" fmla="*/ 0 w 320"/>
                <a:gd name="T19" fmla="*/ 202 h 371"/>
                <a:gd name="T20" fmla="*/ 0 w 320"/>
                <a:gd name="T21" fmla="*/ 299 h 371"/>
                <a:gd name="T22" fmla="*/ 60 w 320"/>
                <a:gd name="T23" fmla="*/ 360 h 371"/>
                <a:gd name="T24" fmla="*/ 40 w 320"/>
                <a:gd name="T25" fmla="*/ 315 h 371"/>
                <a:gd name="T26" fmla="*/ 40 w 320"/>
                <a:gd name="T27" fmla="*/ 187 h 371"/>
                <a:gd name="T28" fmla="*/ 60 w 320"/>
                <a:gd name="T29" fmla="*/ 14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371">
                  <a:moveTo>
                    <a:pt x="233" y="138"/>
                  </a:moveTo>
                  <a:cubicBezTo>
                    <a:pt x="230" y="131"/>
                    <a:pt x="304" y="65"/>
                    <a:pt x="261" y="12"/>
                  </a:cubicBezTo>
                  <a:cubicBezTo>
                    <a:pt x="251" y="0"/>
                    <a:pt x="217" y="72"/>
                    <a:pt x="168" y="104"/>
                  </a:cubicBezTo>
                  <a:cubicBezTo>
                    <a:pt x="142" y="122"/>
                    <a:pt x="80" y="161"/>
                    <a:pt x="80" y="182"/>
                  </a:cubicBezTo>
                  <a:cubicBezTo>
                    <a:pt x="80" y="319"/>
                    <a:pt x="80" y="319"/>
                    <a:pt x="80" y="319"/>
                  </a:cubicBezTo>
                  <a:cubicBezTo>
                    <a:pt x="80" y="344"/>
                    <a:pt x="178" y="371"/>
                    <a:pt x="253" y="371"/>
                  </a:cubicBezTo>
                  <a:cubicBezTo>
                    <a:pt x="280" y="371"/>
                    <a:pt x="320" y="199"/>
                    <a:pt x="320" y="172"/>
                  </a:cubicBezTo>
                  <a:cubicBezTo>
                    <a:pt x="320" y="145"/>
                    <a:pt x="235" y="145"/>
                    <a:pt x="233" y="138"/>
                  </a:cubicBezTo>
                  <a:close/>
                  <a:moveTo>
                    <a:pt x="60" y="140"/>
                  </a:moveTo>
                  <a:cubicBezTo>
                    <a:pt x="47" y="140"/>
                    <a:pt x="0" y="148"/>
                    <a:pt x="0" y="20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54"/>
                    <a:pt x="47" y="360"/>
                    <a:pt x="60" y="360"/>
                  </a:cubicBezTo>
                  <a:cubicBezTo>
                    <a:pt x="73" y="360"/>
                    <a:pt x="40" y="348"/>
                    <a:pt x="40" y="315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52"/>
                    <a:pt x="73" y="140"/>
                    <a:pt x="60" y="1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en-US" sz="1350" dirty="0">
                <a:solidFill>
                  <a:srgbClr val="DCB68A"/>
                </a:solidFill>
              </a:endParaRPr>
            </a:p>
          </p:txBody>
        </p:sp>
      </p:grpSp>
      <p:grpSp>
        <p:nvGrpSpPr>
          <p:cNvPr id="67" name="Group 84"/>
          <p:cNvGrpSpPr/>
          <p:nvPr/>
        </p:nvGrpSpPr>
        <p:grpSpPr>
          <a:xfrm>
            <a:off x="1958991" y="2157221"/>
            <a:ext cx="685621" cy="685621"/>
            <a:chOff x="1717587" y="2894826"/>
            <a:chExt cx="914400" cy="914400"/>
          </a:xfrm>
        </p:grpSpPr>
        <p:sp>
          <p:nvSpPr>
            <p:cNvPr id="68" name="Teardrop 46"/>
            <p:cNvSpPr/>
            <p:nvPr/>
          </p:nvSpPr>
          <p:spPr>
            <a:xfrm rot="2714409">
              <a:off x="1717587" y="2894826"/>
              <a:ext cx="914400" cy="914400"/>
            </a:xfrm>
            <a:prstGeom prst="teardrop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rgbClr val="DCB68A"/>
                </a:solidFill>
              </a:endParaRPr>
            </a:p>
          </p:txBody>
        </p:sp>
        <p:sp>
          <p:nvSpPr>
            <p:cNvPr id="69" name="Freeform 6"/>
            <p:cNvSpPr>
              <a:spLocks noChangeAspect="1" noEditPoints="1"/>
            </p:cNvSpPr>
            <p:nvPr/>
          </p:nvSpPr>
          <p:spPr bwMode="auto">
            <a:xfrm>
              <a:off x="2033640" y="3176640"/>
              <a:ext cx="312053" cy="274118"/>
            </a:xfrm>
            <a:custGeom>
              <a:avLst/>
              <a:gdLst>
                <a:gd name="T0" fmla="*/ 400 w 400"/>
                <a:gd name="T1" fmla="*/ 352 h 352"/>
                <a:gd name="T2" fmla="*/ 394 w 400"/>
                <a:gd name="T3" fmla="*/ 268 h 352"/>
                <a:gd name="T4" fmla="*/ 342 w 400"/>
                <a:gd name="T5" fmla="*/ 236 h 352"/>
                <a:gd name="T6" fmla="*/ 303 w 400"/>
                <a:gd name="T7" fmla="*/ 191 h 352"/>
                <a:gd name="T8" fmla="*/ 316 w 400"/>
                <a:gd name="T9" fmla="*/ 157 h 352"/>
                <a:gd name="T10" fmla="*/ 327 w 400"/>
                <a:gd name="T11" fmla="*/ 134 h 352"/>
                <a:gd name="T12" fmla="*/ 322 w 400"/>
                <a:gd name="T13" fmla="*/ 122 h 352"/>
                <a:gd name="T14" fmla="*/ 325 w 400"/>
                <a:gd name="T15" fmla="*/ 98 h 352"/>
                <a:gd name="T16" fmla="*/ 278 w 400"/>
                <a:gd name="T17" fmla="*/ 51 h 352"/>
                <a:gd name="T18" fmla="*/ 230 w 400"/>
                <a:gd name="T19" fmla="*/ 98 h 352"/>
                <a:gd name="T20" fmla="*/ 233 w 400"/>
                <a:gd name="T21" fmla="*/ 122 h 352"/>
                <a:gd name="T22" fmla="*/ 229 w 400"/>
                <a:gd name="T23" fmla="*/ 134 h 352"/>
                <a:gd name="T24" fmla="*/ 240 w 400"/>
                <a:gd name="T25" fmla="*/ 157 h 352"/>
                <a:gd name="T26" fmla="*/ 253 w 400"/>
                <a:gd name="T27" fmla="*/ 191 h 352"/>
                <a:gd name="T28" fmla="*/ 236 w 400"/>
                <a:gd name="T29" fmla="*/ 224 h 352"/>
                <a:gd name="T30" fmla="*/ 310 w 400"/>
                <a:gd name="T31" fmla="*/ 292 h 352"/>
                <a:gd name="T32" fmla="*/ 310 w 400"/>
                <a:gd name="T33" fmla="*/ 352 h 352"/>
                <a:gd name="T34" fmla="*/ 400 w 400"/>
                <a:gd name="T35" fmla="*/ 352 h 352"/>
                <a:gd name="T36" fmla="*/ 204 w 400"/>
                <a:gd name="T37" fmla="*/ 247 h 352"/>
                <a:gd name="T38" fmla="*/ 152 w 400"/>
                <a:gd name="T39" fmla="*/ 187 h 352"/>
                <a:gd name="T40" fmla="*/ 169 w 400"/>
                <a:gd name="T41" fmla="*/ 142 h 352"/>
                <a:gd name="T42" fmla="*/ 184 w 400"/>
                <a:gd name="T43" fmla="*/ 111 h 352"/>
                <a:gd name="T44" fmla="*/ 179 w 400"/>
                <a:gd name="T45" fmla="*/ 95 h 352"/>
                <a:gd name="T46" fmla="*/ 183 w 400"/>
                <a:gd name="T47" fmla="*/ 63 h 352"/>
                <a:gd name="T48" fmla="*/ 119 w 400"/>
                <a:gd name="T49" fmla="*/ 0 h 352"/>
                <a:gd name="T50" fmla="*/ 55 w 400"/>
                <a:gd name="T51" fmla="*/ 63 h 352"/>
                <a:gd name="T52" fmla="*/ 59 w 400"/>
                <a:gd name="T53" fmla="*/ 95 h 352"/>
                <a:gd name="T54" fmla="*/ 53 w 400"/>
                <a:gd name="T55" fmla="*/ 111 h 352"/>
                <a:gd name="T56" fmla="*/ 68 w 400"/>
                <a:gd name="T57" fmla="*/ 142 h 352"/>
                <a:gd name="T58" fmla="*/ 86 w 400"/>
                <a:gd name="T59" fmla="*/ 187 h 352"/>
                <a:gd name="T60" fmla="*/ 33 w 400"/>
                <a:gd name="T61" fmla="*/ 247 h 352"/>
                <a:gd name="T62" fmla="*/ 0 w 400"/>
                <a:gd name="T63" fmla="*/ 279 h 352"/>
                <a:gd name="T64" fmla="*/ 0 w 400"/>
                <a:gd name="T65" fmla="*/ 352 h 352"/>
                <a:gd name="T66" fmla="*/ 278 w 400"/>
                <a:gd name="T67" fmla="*/ 352 h 352"/>
                <a:gd name="T68" fmla="*/ 278 w 400"/>
                <a:gd name="T69" fmla="*/ 297 h 352"/>
                <a:gd name="T70" fmla="*/ 204 w 400"/>
                <a:gd name="T71" fmla="*/ 24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0" h="352">
                  <a:moveTo>
                    <a:pt x="400" y="352"/>
                  </a:moveTo>
                  <a:cubicBezTo>
                    <a:pt x="400" y="352"/>
                    <a:pt x="399" y="276"/>
                    <a:pt x="394" y="268"/>
                  </a:cubicBezTo>
                  <a:cubicBezTo>
                    <a:pt x="387" y="257"/>
                    <a:pt x="371" y="249"/>
                    <a:pt x="342" y="236"/>
                  </a:cubicBezTo>
                  <a:cubicBezTo>
                    <a:pt x="312" y="224"/>
                    <a:pt x="303" y="213"/>
                    <a:pt x="303" y="191"/>
                  </a:cubicBezTo>
                  <a:cubicBezTo>
                    <a:pt x="303" y="177"/>
                    <a:pt x="312" y="182"/>
                    <a:pt x="316" y="157"/>
                  </a:cubicBezTo>
                  <a:cubicBezTo>
                    <a:pt x="317" y="147"/>
                    <a:pt x="325" y="157"/>
                    <a:pt x="327" y="134"/>
                  </a:cubicBezTo>
                  <a:cubicBezTo>
                    <a:pt x="327" y="124"/>
                    <a:pt x="322" y="122"/>
                    <a:pt x="322" y="122"/>
                  </a:cubicBezTo>
                  <a:cubicBezTo>
                    <a:pt x="322" y="122"/>
                    <a:pt x="325" y="108"/>
                    <a:pt x="325" y="98"/>
                  </a:cubicBezTo>
                  <a:cubicBezTo>
                    <a:pt x="327" y="85"/>
                    <a:pt x="319" y="51"/>
                    <a:pt x="278" y="51"/>
                  </a:cubicBezTo>
                  <a:cubicBezTo>
                    <a:pt x="236" y="51"/>
                    <a:pt x="229" y="85"/>
                    <a:pt x="230" y="98"/>
                  </a:cubicBezTo>
                  <a:cubicBezTo>
                    <a:pt x="231" y="108"/>
                    <a:pt x="233" y="122"/>
                    <a:pt x="233" y="122"/>
                  </a:cubicBezTo>
                  <a:cubicBezTo>
                    <a:pt x="233" y="122"/>
                    <a:pt x="229" y="124"/>
                    <a:pt x="229" y="134"/>
                  </a:cubicBezTo>
                  <a:cubicBezTo>
                    <a:pt x="230" y="157"/>
                    <a:pt x="238" y="147"/>
                    <a:pt x="240" y="157"/>
                  </a:cubicBezTo>
                  <a:cubicBezTo>
                    <a:pt x="244" y="182"/>
                    <a:pt x="253" y="177"/>
                    <a:pt x="253" y="191"/>
                  </a:cubicBezTo>
                  <a:cubicBezTo>
                    <a:pt x="253" y="206"/>
                    <a:pt x="248" y="216"/>
                    <a:pt x="236" y="224"/>
                  </a:cubicBezTo>
                  <a:cubicBezTo>
                    <a:pt x="301" y="257"/>
                    <a:pt x="310" y="263"/>
                    <a:pt x="310" y="292"/>
                  </a:cubicBezTo>
                  <a:cubicBezTo>
                    <a:pt x="310" y="352"/>
                    <a:pt x="310" y="352"/>
                    <a:pt x="310" y="352"/>
                  </a:cubicBezTo>
                  <a:lnTo>
                    <a:pt x="400" y="352"/>
                  </a:lnTo>
                  <a:close/>
                  <a:moveTo>
                    <a:pt x="204" y="247"/>
                  </a:moveTo>
                  <a:cubicBezTo>
                    <a:pt x="165" y="231"/>
                    <a:pt x="152" y="217"/>
                    <a:pt x="152" y="187"/>
                  </a:cubicBezTo>
                  <a:cubicBezTo>
                    <a:pt x="152" y="169"/>
                    <a:pt x="164" y="175"/>
                    <a:pt x="169" y="142"/>
                  </a:cubicBezTo>
                  <a:cubicBezTo>
                    <a:pt x="172" y="129"/>
                    <a:pt x="182" y="142"/>
                    <a:pt x="184" y="111"/>
                  </a:cubicBezTo>
                  <a:cubicBezTo>
                    <a:pt x="184" y="98"/>
                    <a:pt x="179" y="95"/>
                    <a:pt x="179" y="95"/>
                  </a:cubicBezTo>
                  <a:cubicBezTo>
                    <a:pt x="179" y="95"/>
                    <a:pt x="181" y="77"/>
                    <a:pt x="183" y="63"/>
                  </a:cubicBezTo>
                  <a:cubicBezTo>
                    <a:pt x="184" y="45"/>
                    <a:pt x="174" y="0"/>
                    <a:pt x="119" y="0"/>
                  </a:cubicBezTo>
                  <a:cubicBezTo>
                    <a:pt x="64" y="0"/>
                    <a:pt x="54" y="45"/>
                    <a:pt x="55" y="63"/>
                  </a:cubicBezTo>
                  <a:cubicBezTo>
                    <a:pt x="56" y="77"/>
                    <a:pt x="59" y="95"/>
                    <a:pt x="59" y="95"/>
                  </a:cubicBezTo>
                  <a:cubicBezTo>
                    <a:pt x="59" y="95"/>
                    <a:pt x="53" y="98"/>
                    <a:pt x="53" y="111"/>
                  </a:cubicBezTo>
                  <a:cubicBezTo>
                    <a:pt x="55" y="142"/>
                    <a:pt x="66" y="129"/>
                    <a:pt x="68" y="142"/>
                  </a:cubicBezTo>
                  <a:cubicBezTo>
                    <a:pt x="74" y="175"/>
                    <a:pt x="86" y="169"/>
                    <a:pt x="86" y="187"/>
                  </a:cubicBezTo>
                  <a:cubicBezTo>
                    <a:pt x="86" y="217"/>
                    <a:pt x="73" y="231"/>
                    <a:pt x="33" y="247"/>
                  </a:cubicBezTo>
                  <a:cubicBezTo>
                    <a:pt x="21" y="252"/>
                    <a:pt x="0" y="260"/>
                    <a:pt x="0" y="279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78" y="352"/>
                    <a:pt x="278" y="352"/>
                    <a:pt x="278" y="352"/>
                  </a:cubicBezTo>
                  <a:cubicBezTo>
                    <a:pt x="278" y="352"/>
                    <a:pt x="278" y="309"/>
                    <a:pt x="278" y="297"/>
                  </a:cubicBezTo>
                  <a:cubicBezTo>
                    <a:pt x="278" y="280"/>
                    <a:pt x="244" y="264"/>
                    <a:pt x="204" y="24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lstStyle/>
            <a:p>
              <a:endParaRPr lang="en-US" sz="1350" dirty="0">
                <a:solidFill>
                  <a:srgbClr val="DCB68A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/>
      <p:bldP spid="12" grpId="0" bldLvl="0" animBg="1"/>
      <p:bldP spid="14" grpId="0"/>
      <p:bldP spid="18" grpId="0"/>
      <p:bldP spid="30" grpId="0" bldLvl="0" animBg="1"/>
      <p:bldP spid="32" grpId="0" bldLvl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400" y="357505"/>
            <a:ext cx="6357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2.2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Data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Variables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sz="2400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D804A49-F250-4A4D-BCB5-BE41AEF4F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639632"/>
              </p:ext>
            </p:extLst>
          </p:nvPr>
        </p:nvGraphicFramePr>
        <p:xfrm>
          <a:off x="1095153" y="539749"/>
          <a:ext cx="7145079" cy="424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467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cxnSpLocks/>
          </p:cNvCxnSpPr>
          <p:nvPr/>
        </p:nvCxnSpPr>
        <p:spPr>
          <a:xfrm>
            <a:off x="3941445" y="2663190"/>
            <a:ext cx="3522610" cy="0"/>
          </a:xfrm>
          <a:prstGeom prst="line">
            <a:avLst/>
          </a:prstGeom>
          <a:ln w="25400">
            <a:solidFill>
              <a:srgbClr val="DCB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" name="矩形 867"/>
          <p:cNvSpPr/>
          <p:nvPr/>
        </p:nvSpPr>
        <p:spPr>
          <a:xfrm>
            <a:off x="3062845" y="1977228"/>
            <a:ext cx="944880" cy="100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03</a:t>
            </a:r>
          </a:p>
        </p:txBody>
      </p:sp>
      <p:sp>
        <p:nvSpPr>
          <p:cNvPr id="877" name="矩形 876"/>
          <p:cNvSpPr/>
          <p:nvPr/>
        </p:nvSpPr>
        <p:spPr>
          <a:xfrm>
            <a:off x="3826834" y="1977228"/>
            <a:ext cx="3637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Empirical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Findings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829928" y="712292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Stock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Reaction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Differentiate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by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marketization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C84E6F-F7F7-FE43-A30B-AF26A256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00" y="1274609"/>
            <a:ext cx="6775598" cy="3688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672B9-5BCB-8E4E-BBE3-00F533414654}"/>
              </a:ext>
            </a:extLst>
          </p:cNvPr>
          <p:cNvSpPr txBox="1"/>
          <p:nvPr/>
        </p:nvSpPr>
        <p:spPr>
          <a:xfrm>
            <a:off x="829928" y="169523"/>
            <a:ext cx="712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3.1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Overall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Reaction</a:t>
            </a:r>
            <a:endParaRPr lang="en-US" sz="24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9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829928" y="712292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Stock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Reaction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Differentiate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by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marketization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C84E6F-F7F7-FE43-A30B-AF26A256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00" y="1274609"/>
            <a:ext cx="6775598" cy="3688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672B9-5BCB-8E4E-BBE3-00F533414654}"/>
              </a:ext>
            </a:extLst>
          </p:cNvPr>
          <p:cNvSpPr txBox="1"/>
          <p:nvPr/>
        </p:nvSpPr>
        <p:spPr>
          <a:xfrm>
            <a:off x="829928" y="169523"/>
            <a:ext cx="712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3.2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Location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marketization</a:t>
            </a:r>
            <a:endParaRPr lang="en-US" sz="24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4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829929" y="336240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4: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Province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Level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Portfolio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Raw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Returns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40EC44-FD26-7841-B7BE-0910F29FD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27" y="923111"/>
            <a:ext cx="5830484" cy="39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5: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Province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Level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Portfolio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Cumulative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Abnormal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Returns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625864-ADFE-9641-9175-708AB45A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1" y="947303"/>
            <a:ext cx="5921597" cy="3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144422" y="1959413"/>
            <a:ext cx="1371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6: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672B9-5BCB-8E4E-BBE3-00F533414654}"/>
              </a:ext>
            </a:extLst>
          </p:cNvPr>
          <p:cNvSpPr txBox="1"/>
          <p:nvPr/>
        </p:nvSpPr>
        <p:spPr>
          <a:xfrm>
            <a:off x="829928" y="169523"/>
            <a:ext cx="8133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3.3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Development,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State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Control,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Prior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Investment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Connections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sz="24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0C9E70-DF13-5E46-8B6F-B65F98347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98" y="1375471"/>
            <a:ext cx="6583178" cy="33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829928" y="712292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7: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Regression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Analyses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Firm-level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Cumulative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Returns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672B9-5BCB-8E4E-BBE3-00F533414654}"/>
              </a:ext>
            </a:extLst>
          </p:cNvPr>
          <p:cNvSpPr txBox="1"/>
          <p:nvPr/>
        </p:nvSpPr>
        <p:spPr>
          <a:xfrm>
            <a:off x="829928" y="169523"/>
            <a:ext cx="712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3.4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Firm-level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Regressions</a:t>
            </a:r>
            <a:endParaRPr lang="en-US" sz="24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4CD09DD-4F49-B64B-942E-7652E2C8E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14" y="1193506"/>
            <a:ext cx="6605911" cy="36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744868" y="1756142"/>
            <a:ext cx="1987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8: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Regression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Analyses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altLang="zh-CN" sz="20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change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of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Tobin’s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672B9-5BCB-8E4E-BBE3-00F533414654}"/>
              </a:ext>
            </a:extLst>
          </p:cNvPr>
          <p:cNvSpPr txBox="1"/>
          <p:nvPr/>
        </p:nvSpPr>
        <p:spPr>
          <a:xfrm>
            <a:off x="829928" y="169523"/>
            <a:ext cx="712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3.5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Change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Firm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Performance</a:t>
            </a:r>
            <a:r>
              <a:rPr lang="zh-CN" altLang="en-US" sz="24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sz="24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7B5944-539B-3C4F-B5DD-535511F81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64" y="797077"/>
            <a:ext cx="5223231" cy="41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 184"/>
          <p:cNvSpPr/>
          <p:nvPr/>
        </p:nvSpPr>
        <p:spPr>
          <a:xfrm>
            <a:off x="1431290" y="1750695"/>
            <a:ext cx="1642745" cy="1642745"/>
          </a:xfrm>
          <a:prstGeom prst="ellipse">
            <a:avLst/>
          </a:prstGeom>
          <a:noFill/>
          <a:ln>
            <a:solidFill>
              <a:srgbClr val="DCB6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184"/>
          <p:cNvSpPr/>
          <p:nvPr/>
        </p:nvSpPr>
        <p:spPr>
          <a:xfrm>
            <a:off x="3170555" y="1750695"/>
            <a:ext cx="1642745" cy="1642745"/>
          </a:xfrm>
          <a:prstGeom prst="ellipse">
            <a:avLst/>
          </a:prstGeom>
          <a:noFill/>
          <a:ln>
            <a:solidFill>
              <a:srgbClr val="DCB6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 184"/>
          <p:cNvSpPr/>
          <p:nvPr/>
        </p:nvSpPr>
        <p:spPr>
          <a:xfrm>
            <a:off x="4813300" y="1714500"/>
            <a:ext cx="1642745" cy="1642745"/>
          </a:xfrm>
          <a:prstGeom prst="ellipse">
            <a:avLst/>
          </a:prstGeom>
          <a:noFill/>
          <a:ln>
            <a:solidFill>
              <a:srgbClr val="DCB6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4"/>
          <p:cNvSpPr/>
          <p:nvPr/>
        </p:nvSpPr>
        <p:spPr>
          <a:xfrm>
            <a:off x="6573520" y="1715135"/>
            <a:ext cx="1642745" cy="1642745"/>
          </a:xfrm>
          <a:prstGeom prst="ellipse">
            <a:avLst/>
          </a:prstGeom>
          <a:noFill/>
          <a:ln>
            <a:solidFill>
              <a:srgbClr val="DCB6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941445" y="683895"/>
            <a:ext cx="2128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sym typeface="+mn-ea"/>
              </a:rPr>
              <a:t>CONTENTS</a:t>
            </a:r>
          </a:p>
          <a:p>
            <a:pPr algn="ctr">
              <a:lnSpc>
                <a:spcPct val="100000"/>
              </a:lnSpc>
            </a:pPr>
            <a:endParaRPr lang="en-US" altLang="zh-CN" sz="2800" spc="600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68" name="矩形 867"/>
          <p:cNvSpPr/>
          <p:nvPr/>
        </p:nvSpPr>
        <p:spPr>
          <a:xfrm>
            <a:off x="1609857" y="1991833"/>
            <a:ext cx="1467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01</a:t>
            </a:r>
          </a:p>
          <a:p>
            <a:pPr algn="ctr"/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Background</a:t>
            </a:r>
            <a:r>
              <a:rPr lang="en-US" altLang="zh-CN" sz="20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</a:p>
        </p:txBody>
      </p:sp>
      <p:sp>
        <p:nvSpPr>
          <p:cNvPr id="877" name="矩形 876"/>
          <p:cNvSpPr/>
          <p:nvPr/>
        </p:nvSpPr>
        <p:spPr>
          <a:xfrm>
            <a:off x="3313890" y="1991833"/>
            <a:ext cx="14542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02</a:t>
            </a:r>
          </a:p>
          <a:p>
            <a:pPr algn="ctr"/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Methodology</a:t>
            </a:r>
          </a:p>
          <a:p>
            <a:pPr algn="ctr"/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Data </a:t>
            </a:r>
          </a:p>
        </p:txBody>
      </p:sp>
      <p:sp>
        <p:nvSpPr>
          <p:cNvPr id="898" name="矩形 897"/>
          <p:cNvSpPr/>
          <p:nvPr/>
        </p:nvSpPr>
        <p:spPr>
          <a:xfrm>
            <a:off x="5089946" y="1991833"/>
            <a:ext cx="11881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03</a:t>
            </a:r>
          </a:p>
          <a:p>
            <a:pPr algn="ctr"/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Empirical</a:t>
            </a:r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altLang="zh-CN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  <a:p>
            <a:pPr algn="ctr"/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Findings </a:t>
            </a:r>
          </a:p>
        </p:txBody>
      </p:sp>
      <p:sp>
        <p:nvSpPr>
          <p:cNvPr id="8" name="矩形 7"/>
          <p:cNvSpPr/>
          <p:nvPr/>
        </p:nvSpPr>
        <p:spPr>
          <a:xfrm>
            <a:off x="6551052" y="1981673"/>
            <a:ext cx="18181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04</a:t>
            </a:r>
          </a:p>
          <a:p>
            <a:pPr algn="ctr"/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Conclusion</a:t>
            </a:r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&amp;</a:t>
            </a:r>
          </a:p>
          <a:p>
            <a:pPr algn="ctr"/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Final</a:t>
            </a:r>
            <a:r>
              <a:rPr lang="zh-CN" altLang="en-US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Thoughts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/>
      <p:bldP spid="877" grpId="0"/>
      <p:bldP spid="898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528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3.6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Robustness</a:t>
            </a:r>
            <a:r>
              <a:rPr lang="zh-CN" altLang="en-US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4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Discussion</a:t>
            </a:r>
            <a:endParaRPr sz="2400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0" name="燕尾形 19"/>
          <p:cNvSpPr/>
          <p:nvPr/>
        </p:nvSpPr>
        <p:spPr>
          <a:xfrm rot="5400000">
            <a:off x="1413471" y="1546353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548451" y="1978289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801134" y="1467608"/>
            <a:ext cx="2881187" cy="346224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Exclude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observation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outliers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4" name="燕尾形 23"/>
          <p:cNvSpPr/>
          <p:nvPr/>
        </p:nvSpPr>
        <p:spPr>
          <a:xfrm rot="5400000">
            <a:off x="1413471" y="2572200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548451" y="3004136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801134" y="2521302"/>
            <a:ext cx="2631119" cy="346224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Exclude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special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provinces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8" name="燕尾形 27"/>
          <p:cNvSpPr/>
          <p:nvPr/>
        </p:nvSpPr>
        <p:spPr>
          <a:xfrm rot="5400000">
            <a:off x="1413471" y="3652039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548451" y="4083975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1764419" y="3630290"/>
            <a:ext cx="2352197" cy="346224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Drop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special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industries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44" name="燕尾形 43"/>
          <p:cNvSpPr/>
          <p:nvPr/>
        </p:nvSpPr>
        <p:spPr>
          <a:xfrm rot="5400000">
            <a:off x="4949943" y="1546353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5084923" y="1978289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5300891" y="1320730"/>
            <a:ext cx="3472695" cy="623223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Firm-level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tests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cluster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separately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altLang="zh-CN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by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industry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by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province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48" name="燕尾形 47"/>
          <p:cNvSpPr/>
          <p:nvPr/>
        </p:nvSpPr>
        <p:spPr>
          <a:xfrm rot="5400000">
            <a:off x="4949943" y="2572200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5084923" y="3004136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5327887" y="2337135"/>
            <a:ext cx="2413111" cy="623223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Test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cumulative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return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altLang="zh-CN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with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H-shares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4949943" y="3652039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5084923" y="4083975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5327887" y="3503331"/>
            <a:ext cx="2942102" cy="623223"/>
          </a:xfrm>
          <a:prstGeom prst="rect">
            <a:avLst/>
          </a:prstGeom>
        </p:spPr>
        <p:txBody>
          <a:bodyPr wrap="none" lIns="68555" tIns="34278" rIns="68555" bIns="34278">
            <a:spAutoFit/>
          </a:bodyPr>
          <a:lstStyle/>
          <a:p>
            <a:pPr algn="l"/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Marketization’s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correlation</a:t>
            </a:r>
          </a:p>
          <a:p>
            <a:pPr algn="l"/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with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unobservable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variables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/>
      <p:bldP spid="24" grpId="0" bldLvl="0" animBg="1"/>
      <p:bldP spid="26" grpId="0"/>
      <p:bldP spid="28" grpId="0" bldLvl="0" animBg="1"/>
      <p:bldP spid="40" grpId="0"/>
      <p:bldP spid="44" grpId="0" bldLvl="0" animBg="1"/>
      <p:bldP spid="46" grpId="0"/>
      <p:bldP spid="48" grpId="0" bldLvl="0" animBg="1"/>
      <p:bldP spid="50" grpId="0"/>
      <p:bldP spid="52" grpId="0" bldLvl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cxnSpLocks/>
          </p:cNvCxnSpPr>
          <p:nvPr/>
        </p:nvCxnSpPr>
        <p:spPr>
          <a:xfrm>
            <a:off x="3941445" y="2663190"/>
            <a:ext cx="3522610" cy="0"/>
          </a:xfrm>
          <a:prstGeom prst="line">
            <a:avLst/>
          </a:prstGeom>
          <a:ln w="25400">
            <a:solidFill>
              <a:srgbClr val="DCB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" name="矩形 867"/>
          <p:cNvSpPr/>
          <p:nvPr/>
        </p:nvSpPr>
        <p:spPr>
          <a:xfrm>
            <a:off x="3058231" y="1977228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04</a:t>
            </a:r>
          </a:p>
        </p:txBody>
      </p:sp>
      <p:sp>
        <p:nvSpPr>
          <p:cNvPr id="877" name="矩形 876"/>
          <p:cNvSpPr/>
          <p:nvPr/>
        </p:nvSpPr>
        <p:spPr>
          <a:xfrm>
            <a:off x="3884139" y="1585972"/>
            <a:ext cx="3637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Conclusions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Final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Thoughts </a:t>
            </a:r>
          </a:p>
        </p:txBody>
      </p:sp>
    </p:spTree>
    <p:extLst>
      <p:ext uri="{BB962C8B-B14F-4D97-AF65-F5344CB8AC3E}">
        <p14:creationId xmlns:p14="http://schemas.microsoft.com/office/powerpoint/2010/main" val="204898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400" y="357505"/>
            <a:ext cx="6357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4.1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Statistical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Conclusions</a:t>
            </a:r>
            <a:endParaRPr sz="3200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2908771" y="1660078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6" name="Freeform 57"/>
          <p:cNvSpPr/>
          <p:nvPr/>
        </p:nvSpPr>
        <p:spPr>
          <a:xfrm>
            <a:off x="2908771" y="278807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1454717" y="1116086"/>
            <a:ext cx="6234565" cy="4121570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1.Overall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market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reaction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positive</a:t>
            </a: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2.Positive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effect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obvious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under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high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marketization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situation,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GDP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growth,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and education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expenditures/GDP,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regardless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SOEs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Non-SOEs.</a:t>
            </a:r>
          </a:p>
          <a:p>
            <a:pPr algn="just"/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3.The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reaction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SOE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Non-SOE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differs.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 reaction is uniformly positive for SOEs, but heterogeneous across non-SOEs. The reaction is more positive for non-SOEs in provinces with more developed market institutions and with higher prior productivity, greater external financing dependence, and greater growth potential.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Prior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ETC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positively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related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value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SOEs,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but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ETC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low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marketization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negatively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related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value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Non-SOEs.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30" name="Freeform 67"/>
          <p:cNvSpPr/>
          <p:nvPr/>
        </p:nvSpPr>
        <p:spPr>
          <a:xfrm>
            <a:off x="3393574" y="335323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32" name="Freeform 69"/>
          <p:cNvSpPr/>
          <p:nvPr/>
        </p:nvSpPr>
        <p:spPr>
          <a:xfrm>
            <a:off x="2957230" y="3618174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2912529" y="3176871"/>
            <a:ext cx="5187046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zh-CN" altLang="en-US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8" grpId="0"/>
      <p:bldP spid="30" grpId="0" bldLvl="0" animBg="1"/>
      <p:bldP spid="32" grpId="0" bldLvl="0" animBg="1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400" y="357505"/>
            <a:ext cx="6357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4.2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Economic</a:t>
            </a:r>
            <a:r>
              <a:rPr lang="zh-CN" altLang="en-US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Interpretations</a:t>
            </a:r>
            <a:endParaRPr sz="3200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2908771" y="1660078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6" name="Freeform 57"/>
          <p:cNvSpPr/>
          <p:nvPr/>
        </p:nvSpPr>
        <p:spPr>
          <a:xfrm>
            <a:off x="2908771" y="278807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1295034" y="1426882"/>
            <a:ext cx="6234565" cy="4121570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Overall,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Chinese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investors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believe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eight-point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regulation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good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news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firm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valuation.</a:t>
            </a: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Prior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pro-market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reform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necessary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condition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anti-corruption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reforms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shareholder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value-enhancing.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Non-SOEs,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operating,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financing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investing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capability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companies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another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necessary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condition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benefit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from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anti-corruption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reforms.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low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marketization,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ETC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might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used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promote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growth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Non-SOEs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prior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years,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but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high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marketization,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ETC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reasonably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suspected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self-consumption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no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matter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type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companies.</a:t>
            </a:r>
          </a:p>
        </p:txBody>
      </p:sp>
      <p:sp>
        <p:nvSpPr>
          <p:cNvPr id="30" name="Freeform 67"/>
          <p:cNvSpPr/>
          <p:nvPr/>
        </p:nvSpPr>
        <p:spPr>
          <a:xfrm>
            <a:off x="3393574" y="3353230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32" name="Freeform 69"/>
          <p:cNvSpPr/>
          <p:nvPr/>
        </p:nvSpPr>
        <p:spPr>
          <a:xfrm>
            <a:off x="2957230" y="3618174"/>
            <a:ext cx="3747948" cy="2688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67" tIns="28567" rIns="28567" bIns="28567" numCol="1" spcCol="1270" anchor="b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500" kern="1200">
              <a:solidFill>
                <a:srgbClr val="DCB68A"/>
              </a:solidFill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2912529" y="3176871"/>
            <a:ext cx="5187046" cy="435964"/>
          </a:xfrm>
          <a:prstGeom prst="rect">
            <a:avLst/>
          </a:prstGeom>
        </p:spPr>
        <p:txBody>
          <a:bodyPr vert="horz" lIns="68562" tIns="34281" rIns="68562" bIns="34281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endParaRPr lang="en-US" altLang="zh-CN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zh-CN" altLang="en-US" sz="1600" b="1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8" grpId="0"/>
      <p:bldP spid="30" grpId="0" bldLvl="0" animBg="1"/>
      <p:bldP spid="32" grpId="0" bldLvl="0" animBg="1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7484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4.2</a:t>
            </a:r>
            <a:r>
              <a:rPr lang="zh-CN" altLang="en-US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Final</a:t>
            </a:r>
            <a:r>
              <a:rPr lang="zh-CN" altLang="en-US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thoughts:</a:t>
            </a:r>
            <a:r>
              <a:rPr lang="zh-CN" altLang="en-US" sz="3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 </a:t>
            </a:r>
            <a:endParaRPr lang="en-US" altLang="zh-CN" sz="32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5F20B-B22C-D542-B67D-3A267CE9227C}"/>
              </a:ext>
            </a:extLst>
          </p:cNvPr>
          <p:cNvSpPr txBox="1"/>
          <p:nvPr/>
        </p:nvSpPr>
        <p:spPr>
          <a:xfrm>
            <a:off x="989556" y="1139868"/>
            <a:ext cx="68642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DCB68A"/>
                </a:solidFill>
              </a:rPr>
              <a:t>The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study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only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includes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listed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companies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and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lacks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the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information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of</a:t>
            </a:r>
            <a:r>
              <a:rPr lang="zh-CN" altLang="en-US" dirty="0">
                <a:solidFill>
                  <a:srgbClr val="DCB68A"/>
                </a:solidFill>
              </a:rPr>
              <a:t>  </a:t>
            </a:r>
            <a:r>
              <a:rPr lang="en-US" altLang="zh-CN" dirty="0">
                <a:solidFill>
                  <a:srgbClr val="DCB68A"/>
                </a:solidFill>
              </a:rPr>
              <a:t>SMEs,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so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it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may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have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survivorship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bias.</a:t>
            </a:r>
          </a:p>
          <a:p>
            <a:endParaRPr lang="en-US" dirty="0">
              <a:solidFill>
                <a:srgbClr val="DCB68A"/>
              </a:solidFill>
            </a:endParaRPr>
          </a:p>
          <a:p>
            <a:r>
              <a:rPr lang="en-US" altLang="zh-CN" dirty="0">
                <a:solidFill>
                  <a:srgbClr val="DCB68A"/>
                </a:solidFill>
              </a:rPr>
              <a:t>The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statistical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conclusions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are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almost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intuitively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correct.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However,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some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figures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are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hard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to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interpret.</a:t>
            </a:r>
            <a:r>
              <a:rPr lang="zh-CN" altLang="en-US" dirty="0">
                <a:solidFill>
                  <a:srgbClr val="DCB68A"/>
                </a:solidFill>
              </a:rPr>
              <a:t>       </a:t>
            </a:r>
            <a:r>
              <a:rPr lang="en-US" altLang="zh-CN" dirty="0">
                <a:solidFill>
                  <a:srgbClr val="DCB68A"/>
                </a:solidFill>
                <a:hlinkClick r:id="" action="ppaction://hlinkshowjump?jump=nextslide"/>
              </a:rPr>
              <a:t>Figure</a:t>
            </a:r>
            <a:r>
              <a:rPr lang="zh-CN" altLang="en-US" dirty="0">
                <a:solidFill>
                  <a:srgbClr val="DCB68A"/>
                </a:solidFill>
                <a:hlinkClick r:id="" action="ppaction://hlinkshowjump?jump=nextslide"/>
              </a:rPr>
              <a:t> </a:t>
            </a:r>
            <a:r>
              <a:rPr lang="en-US" altLang="zh-CN" dirty="0">
                <a:solidFill>
                  <a:srgbClr val="DCB68A"/>
                </a:solidFill>
                <a:hlinkClick r:id="" action="ppaction://hlinkshowjump?jump=nextslide"/>
              </a:rPr>
              <a:t>9</a:t>
            </a:r>
            <a:endParaRPr lang="en-US" altLang="zh-CN" dirty="0">
              <a:solidFill>
                <a:srgbClr val="DCB68A"/>
              </a:solidFill>
            </a:endParaRPr>
          </a:p>
          <a:p>
            <a:endParaRPr lang="en-US" altLang="zh-CN" dirty="0">
              <a:solidFill>
                <a:srgbClr val="DCB68A"/>
              </a:solidFill>
            </a:endParaRPr>
          </a:p>
          <a:p>
            <a:r>
              <a:rPr lang="en-US" altLang="zh-CN" dirty="0">
                <a:solidFill>
                  <a:srgbClr val="DCB68A"/>
                </a:solidFill>
              </a:rPr>
              <a:t>The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methodology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interesting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and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thoughtful.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However,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some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definitions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are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still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somewhat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ambiguous.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 err="1">
                <a:solidFill>
                  <a:srgbClr val="DCB68A"/>
                </a:solidFill>
              </a:rPr>
              <a:t>Eg.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ETC</a:t>
            </a:r>
          </a:p>
          <a:p>
            <a:endParaRPr lang="en-US" altLang="zh-CN" dirty="0">
              <a:solidFill>
                <a:srgbClr val="DCB68A"/>
              </a:solidFill>
            </a:endParaRPr>
          </a:p>
          <a:p>
            <a:r>
              <a:rPr lang="en-US" altLang="zh-CN" dirty="0">
                <a:solidFill>
                  <a:srgbClr val="DCB68A"/>
                </a:solidFill>
              </a:rPr>
              <a:t>The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researchers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are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supposed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to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analyze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long-term</a:t>
            </a:r>
            <a:r>
              <a:rPr lang="zh-CN" altLang="en-US" dirty="0">
                <a:solidFill>
                  <a:srgbClr val="DCB68A"/>
                </a:solidFill>
              </a:rPr>
              <a:t> </a:t>
            </a:r>
            <a:r>
              <a:rPr lang="en-US" altLang="zh-CN" dirty="0">
                <a:solidFill>
                  <a:srgbClr val="DCB68A"/>
                </a:solidFill>
              </a:rPr>
              <a:t>effects.</a:t>
            </a:r>
          </a:p>
          <a:p>
            <a:endParaRPr lang="en-US" dirty="0">
              <a:solidFill>
                <a:srgbClr val="DCB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7484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Question: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 </a:t>
            </a:r>
            <a:endParaRPr lang="en-US" altLang="zh-CN" sz="20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7CCC0C-EE77-4845-BE3C-E7DC86381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38" y="746068"/>
            <a:ext cx="4870477" cy="3939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B06B8-0F22-0645-AACA-7EDECD46A09A}"/>
              </a:ext>
            </a:extLst>
          </p:cNvPr>
          <p:cNvSpPr txBox="1"/>
          <p:nvPr/>
        </p:nvSpPr>
        <p:spPr>
          <a:xfrm>
            <a:off x="660399" y="3604437"/>
            <a:ext cx="77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DCB68A"/>
                </a:solidFill>
                <a:hlinkClick r:id="" action="ppaction://hlinkshowjump?jump=previousslide"/>
              </a:rPr>
              <a:t>Back</a:t>
            </a:r>
            <a:endParaRPr lang="en-US" dirty="0">
              <a:solidFill>
                <a:srgbClr val="DCB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7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/>
          <p:nvPr/>
        </p:nvSpPr>
        <p:spPr>
          <a:xfrm>
            <a:off x="1490599" y="2279362"/>
            <a:ext cx="65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Thanks</a:t>
            </a:r>
            <a:r>
              <a:rPr lang="zh-CN" altLang="en-US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for</a:t>
            </a:r>
            <a:r>
              <a:rPr lang="zh-CN" altLang="en-US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your</a:t>
            </a:r>
            <a:r>
              <a:rPr lang="zh-CN" altLang="en-US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spc="600" dirty="0">
                <a:solidFill>
                  <a:srgbClr val="DCB68A"/>
                </a:solidFill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attention!</a:t>
            </a:r>
            <a:endParaRPr lang="zh-CN" altLang="en-US" sz="3200" b="1" spc="600" dirty="0">
              <a:solidFill>
                <a:srgbClr val="DCB68A"/>
              </a:solidFill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063365" y="2642870"/>
            <a:ext cx="2439670" cy="0"/>
          </a:xfrm>
          <a:prstGeom prst="line">
            <a:avLst/>
          </a:prstGeom>
          <a:ln w="25400">
            <a:solidFill>
              <a:srgbClr val="DCB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" name="矩形 867"/>
          <p:cNvSpPr/>
          <p:nvPr/>
        </p:nvSpPr>
        <p:spPr>
          <a:xfrm>
            <a:off x="3235565" y="1956908"/>
            <a:ext cx="944880" cy="100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01</a:t>
            </a:r>
          </a:p>
        </p:txBody>
      </p:sp>
      <p:sp>
        <p:nvSpPr>
          <p:cNvPr id="10" name="矩形 867">
            <a:extLst>
              <a:ext uri="{FF2B5EF4-FFF2-40B4-BE49-F238E27FC236}">
                <a16:creationId xmlns:a16="http://schemas.microsoft.com/office/drawing/2014/main" id="{0D27FBA4-A1B7-324E-9445-55EC29348471}"/>
              </a:ext>
            </a:extLst>
          </p:cNvPr>
          <p:cNvSpPr/>
          <p:nvPr/>
        </p:nvSpPr>
        <p:spPr>
          <a:xfrm>
            <a:off x="4107236" y="2030605"/>
            <a:ext cx="2351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Background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400" y="357505"/>
            <a:ext cx="4828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1.1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Corruption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in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China</a:t>
            </a:r>
            <a:endParaRPr sz="28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0" y="2010225"/>
            <a:ext cx="7762875" cy="1832885"/>
          </a:xfrm>
          <a:custGeom>
            <a:avLst/>
            <a:gdLst>
              <a:gd name="connsiteX0" fmla="*/ 0 w 10350500"/>
              <a:gd name="connsiteY0" fmla="*/ 2273300 h 2362200"/>
              <a:gd name="connsiteX1" fmla="*/ 3314700 w 10350500"/>
              <a:gd name="connsiteY1" fmla="*/ 1270000 h 2362200"/>
              <a:gd name="connsiteX2" fmla="*/ 5854700 w 10350500"/>
              <a:gd name="connsiteY2" fmla="*/ 2362200 h 2362200"/>
              <a:gd name="connsiteX3" fmla="*/ 6934200 w 10350500"/>
              <a:gd name="connsiteY3" fmla="*/ 698500 h 2362200"/>
              <a:gd name="connsiteX4" fmla="*/ 8509000 w 10350500"/>
              <a:gd name="connsiteY4" fmla="*/ 2120900 h 2362200"/>
              <a:gd name="connsiteX5" fmla="*/ 10325100 w 10350500"/>
              <a:gd name="connsiteY5" fmla="*/ 0 h 2362200"/>
              <a:gd name="connsiteX6" fmla="*/ 10350500 w 10350500"/>
              <a:gd name="connsiteY6" fmla="*/ 50800 h 2362200"/>
              <a:gd name="connsiteX0-1" fmla="*/ 0 w 10350500"/>
              <a:gd name="connsiteY0-2" fmla="*/ 2273300 h 2367702"/>
              <a:gd name="connsiteX1-3" fmla="*/ 3314700 w 10350500"/>
              <a:gd name="connsiteY1-4" fmla="*/ 1270000 h 2367702"/>
              <a:gd name="connsiteX2-5" fmla="*/ 5854700 w 10350500"/>
              <a:gd name="connsiteY2-6" fmla="*/ 2362200 h 2367702"/>
              <a:gd name="connsiteX3-7" fmla="*/ 6934200 w 10350500"/>
              <a:gd name="connsiteY3-8" fmla="*/ 698500 h 2367702"/>
              <a:gd name="connsiteX4-9" fmla="*/ 8509000 w 10350500"/>
              <a:gd name="connsiteY4-10" fmla="*/ 2120900 h 2367702"/>
              <a:gd name="connsiteX5-11" fmla="*/ 10325100 w 10350500"/>
              <a:gd name="connsiteY5-12" fmla="*/ 0 h 2367702"/>
              <a:gd name="connsiteX6-13" fmla="*/ 10350500 w 10350500"/>
              <a:gd name="connsiteY6-14" fmla="*/ 50800 h 2367702"/>
              <a:gd name="connsiteX0-15" fmla="*/ 0 w 10350500"/>
              <a:gd name="connsiteY0-16" fmla="*/ 2273300 h 2477118"/>
              <a:gd name="connsiteX1-17" fmla="*/ 3314700 w 10350500"/>
              <a:gd name="connsiteY1-18" fmla="*/ 1270000 h 2477118"/>
              <a:gd name="connsiteX2-19" fmla="*/ 5854700 w 10350500"/>
              <a:gd name="connsiteY2-20" fmla="*/ 2362200 h 2477118"/>
              <a:gd name="connsiteX3-21" fmla="*/ 6934200 w 10350500"/>
              <a:gd name="connsiteY3-22" fmla="*/ 698500 h 2477118"/>
              <a:gd name="connsiteX4-23" fmla="*/ 8509000 w 10350500"/>
              <a:gd name="connsiteY4-24" fmla="*/ 2120900 h 2477118"/>
              <a:gd name="connsiteX5-25" fmla="*/ 10325100 w 10350500"/>
              <a:gd name="connsiteY5-26" fmla="*/ 0 h 2477118"/>
              <a:gd name="connsiteX6-27" fmla="*/ 10350500 w 10350500"/>
              <a:gd name="connsiteY6-28" fmla="*/ 50800 h 2477118"/>
              <a:gd name="connsiteX0-29" fmla="*/ 0 w 10350500"/>
              <a:gd name="connsiteY0-30" fmla="*/ 2273300 h 2477118"/>
              <a:gd name="connsiteX1-31" fmla="*/ 3314700 w 10350500"/>
              <a:gd name="connsiteY1-32" fmla="*/ 1270000 h 2477118"/>
              <a:gd name="connsiteX2-33" fmla="*/ 5854700 w 10350500"/>
              <a:gd name="connsiteY2-34" fmla="*/ 2362200 h 2477118"/>
              <a:gd name="connsiteX3-35" fmla="*/ 6934200 w 10350500"/>
              <a:gd name="connsiteY3-36" fmla="*/ 698500 h 2477118"/>
              <a:gd name="connsiteX4-37" fmla="*/ 8509000 w 10350500"/>
              <a:gd name="connsiteY4-38" fmla="*/ 2120900 h 2477118"/>
              <a:gd name="connsiteX5-39" fmla="*/ 10325100 w 10350500"/>
              <a:gd name="connsiteY5-40" fmla="*/ 0 h 2477118"/>
              <a:gd name="connsiteX6-41" fmla="*/ 10350500 w 10350500"/>
              <a:gd name="connsiteY6-42" fmla="*/ 50800 h 2477118"/>
              <a:gd name="connsiteX0-43" fmla="*/ 0 w 10350500"/>
              <a:gd name="connsiteY0-44" fmla="*/ 2273300 h 2477118"/>
              <a:gd name="connsiteX1-45" fmla="*/ 3314700 w 10350500"/>
              <a:gd name="connsiteY1-46" fmla="*/ 1270000 h 2477118"/>
              <a:gd name="connsiteX2-47" fmla="*/ 5854700 w 10350500"/>
              <a:gd name="connsiteY2-48" fmla="*/ 2362200 h 2477118"/>
              <a:gd name="connsiteX3-49" fmla="*/ 6934200 w 10350500"/>
              <a:gd name="connsiteY3-50" fmla="*/ 698500 h 2477118"/>
              <a:gd name="connsiteX4-51" fmla="*/ 8509000 w 10350500"/>
              <a:gd name="connsiteY4-52" fmla="*/ 2120900 h 2477118"/>
              <a:gd name="connsiteX5-53" fmla="*/ 10325100 w 10350500"/>
              <a:gd name="connsiteY5-54" fmla="*/ 0 h 2477118"/>
              <a:gd name="connsiteX6-55" fmla="*/ 10350500 w 10350500"/>
              <a:gd name="connsiteY6-56" fmla="*/ 50800 h 2477118"/>
              <a:gd name="connsiteX0-57" fmla="*/ 0 w 10350500"/>
              <a:gd name="connsiteY0-58" fmla="*/ 2273300 h 2477118"/>
              <a:gd name="connsiteX1-59" fmla="*/ 3314700 w 10350500"/>
              <a:gd name="connsiteY1-60" fmla="*/ 1270000 h 2477118"/>
              <a:gd name="connsiteX2-61" fmla="*/ 5854700 w 10350500"/>
              <a:gd name="connsiteY2-62" fmla="*/ 2362200 h 2477118"/>
              <a:gd name="connsiteX3-63" fmla="*/ 6934200 w 10350500"/>
              <a:gd name="connsiteY3-64" fmla="*/ 698500 h 2477118"/>
              <a:gd name="connsiteX4-65" fmla="*/ 8509000 w 10350500"/>
              <a:gd name="connsiteY4-66" fmla="*/ 2120900 h 2477118"/>
              <a:gd name="connsiteX5-67" fmla="*/ 10325100 w 10350500"/>
              <a:gd name="connsiteY5-68" fmla="*/ 0 h 2477118"/>
              <a:gd name="connsiteX6-69" fmla="*/ 10350500 w 10350500"/>
              <a:gd name="connsiteY6-70" fmla="*/ 50800 h 2477118"/>
              <a:gd name="connsiteX0-71" fmla="*/ 0 w 10350500"/>
              <a:gd name="connsiteY0-72" fmla="*/ 2273300 h 2477118"/>
              <a:gd name="connsiteX1-73" fmla="*/ 3314700 w 10350500"/>
              <a:gd name="connsiteY1-74" fmla="*/ 1270000 h 2477118"/>
              <a:gd name="connsiteX2-75" fmla="*/ 5854700 w 10350500"/>
              <a:gd name="connsiteY2-76" fmla="*/ 2362200 h 2477118"/>
              <a:gd name="connsiteX3-77" fmla="*/ 6934200 w 10350500"/>
              <a:gd name="connsiteY3-78" fmla="*/ 698500 h 2477118"/>
              <a:gd name="connsiteX4-79" fmla="*/ 8509000 w 10350500"/>
              <a:gd name="connsiteY4-80" fmla="*/ 2120900 h 2477118"/>
              <a:gd name="connsiteX5-81" fmla="*/ 10325100 w 10350500"/>
              <a:gd name="connsiteY5-82" fmla="*/ 0 h 2477118"/>
              <a:gd name="connsiteX6-83" fmla="*/ 10350500 w 10350500"/>
              <a:gd name="connsiteY6-84" fmla="*/ 50800 h 2477118"/>
              <a:gd name="connsiteX0-85" fmla="*/ 0 w 10350500"/>
              <a:gd name="connsiteY0-86" fmla="*/ 2273300 h 2477118"/>
              <a:gd name="connsiteX1-87" fmla="*/ 3314700 w 10350500"/>
              <a:gd name="connsiteY1-88" fmla="*/ 1270000 h 2477118"/>
              <a:gd name="connsiteX2-89" fmla="*/ 5854700 w 10350500"/>
              <a:gd name="connsiteY2-90" fmla="*/ 2362200 h 2477118"/>
              <a:gd name="connsiteX3-91" fmla="*/ 6934200 w 10350500"/>
              <a:gd name="connsiteY3-92" fmla="*/ 698500 h 2477118"/>
              <a:gd name="connsiteX4-93" fmla="*/ 8509000 w 10350500"/>
              <a:gd name="connsiteY4-94" fmla="*/ 2120900 h 2477118"/>
              <a:gd name="connsiteX5-95" fmla="*/ 10325100 w 10350500"/>
              <a:gd name="connsiteY5-96" fmla="*/ 0 h 2477118"/>
              <a:gd name="connsiteX6-97" fmla="*/ 10350500 w 10350500"/>
              <a:gd name="connsiteY6-98" fmla="*/ 50800 h 2477118"/>
              <a:gd name="connsiteX0-99" fmla="*/ 0 w 10350500"/>
              <a:gd name="connsiteY0-100" fmla="*/ 2273300 h 2477118"/>
              <a:gd name="connsiteX1-101" fmla="*/ 3314700 w 10350500"/>
              <a:gd name="connsiteY1-102" fmla="*/ 1270000 h 2477118"/>
              <a:gd name="connsiteX2-103" fmla="*/ 5854700 w 10350500"/>
              <a:gd name="connsiteY2-104" fmla="*/ 2362200 h 2477118"/>
              <a:gd name="connsiteX3-105" fmla="*/ 6934200 w 10350500"/>
              <a:gd name="connsiteY3-106" fmla="*/ 698500 h 2477118"/>
              <a:gd name="connsiteX4-107" fmla="*/ 8509000 w 10350500"/>
              <a:gd name="connsiteY4-108" fmla="*/ 2120900 h 2477118"/>
              <a:gd name="connsiteX5-109" fmla="*/ 10325100 w 10350500"/>
              <a:gd name="connsiteY5-110" fmla="*/ 0 h 2477118"/>
              <a:gd name="connsiteX6-111" fmla="*/ 10350500 w 10350500"/>
              <a:gd name="connsiteY6-112" fmla="*/ 50800 h 2477118"/>
              <a:gd name="connsiteX0-113" fmla="*/ 0 w 10350500"/>
              <a:gd name="connsiteY0-114" fmla="*/ 2273300 h 2477118"/>
              <a:gd name="connsiteX1-115" fmla="*/ 3314700 w 10350500"/>
              <a:gd name="connsiteY1-116" fmla="*/ 1270000 h 2477118"/>
              <a:gd name="connsiteX2-117" fmla="*/ 5854700 w 10350500"/>
              <a:gd name="connsiteY2-118" fmla="*/ 2362200 h 2477118"/>
              <a:gd name="connsiteX3-119" fmla="*/ 6934200 w 10350500"/>
              <a:gd name="connsiteY3-120" fmla="*/ 698500 h 2477118"/>
              <a:gd name="connsiteX4-121" fmla="*/ 8509000 w 10350500"/>
              <a:gd name="connsiteY4-122" fmla="*/ 2120900 h 2477118"/>
              <a:gd name="connsiteX5-123" fmla="*/ 10325100 w 10350500"/>
              <a:gd name="connsiteY5-124" fmla="*/ 0 h 2477118"/>
              <a:gd name="connsiteX6-125" fmla="*/ 10350500 w 10350500"/>
              <a:gd name="connsiteY6-126" fmla="*/ 50800 h 2477118"/>
              <a:gd name="connsiteX0-127" fmla="*/ 0 w 10350500"/>
              <a:gd name="connsiteY0-128" fmla="*/ 2273300 h 2537644"/>
              <a:gd name="connsiteX1-129" fmla="*/ 3314700 w 10350500"/>
              <a:gd name="connsiteY1-130" fmla="*/ 1270000 h 2537644"/>
              <a:gd name="connsiteX2-131" fmla="*/ 5308600 w 10350500"/>
              <a:gd name="connsiteY2-132" fmla="*/ 2425700 h 2537644"/>
              <a:gd name="connsiteX3-133" fmla="*/ 6934200 w 10350500"/>
              <a:gd name="connsiteY3-134" fmla="*/ 698500 h 2537644"/>
              <a:gd name="connsiteX4-135" fmla="*/ 8509000 w 10350500"/>
              <a:gd name="connsiteY4-136" fmla="*/ 2120900 h 2537644"/>
              <a:gd name="connsiteX5-137" fmla="*/ 10325100 w 10350500"/>
              <a:gd name="connsiteY5-138" fmla="*/ 0 h 2537644"/>
              <a:gd name="connsiteX6-139" fmla="*/ 10350500 w 10350500"/>
              <a:gd name="connsiteY6-140" fmla="*/ 50800 h 2537644"/>
              <a:gd name="connsiteX0-141" fmla="*/ 0 w 10350500"/>
              <a:gd name="connsiteY0-142" fmla="*/ 2273300 h 2437646"/>
              <a:gd name="connsiteX1-143" fmla="*/ 3314700 w 10350500"/>
              <a:gd name="connsiteY1-144" fmla="*/ 1270000 h 2437646"/>
              <a:gd name="connsiteX2-145" fmla="*/ 5308600 w 10350500"/>
              <a:gd name="connsiteY2-146" fmla="*/ 2425700 h 2437646"/>
              <a:gd name="connsiteX3-147" fmla="*/ 6934200 w 10350500"/>
              <a:gd name="connsiteY3-148" fmla="*/ 698500 h 2437646"/>
              <a:gd name="connsiteX4-149" fmla="*/ 8509000 w 10350500"/>
              <a:gd name="connsiteY4-150" fmla="*/ 2120900 h 2437646"/>
              <a:gd name="connsiteX5-151" fmla="*/ 10325100 w 10350500"/>
              <a:gd name="connsiteY5-152" fmla="*/ 0 h 2437646"/>
              <a:gd name="connsiteX6-153" fmla="*/ 10350500 w 10350500"/>
              <a:gd name="connsiteY6-154" fmla="*/ 50800 h 2437646"/>
              <a:gd name="connsiteX0-155" fmla="*/ 0 w 10350500"/>
              <a:gd name="connsiteY0-156" fmla="*/ 2273300 h 2432139"/>
              <a:gd name="connsiteX1-157" fmla="*/ 2590800 w 10350500"/>
              <a:gd name="connsiteY1-158" fmla="*/ 1320800 h 2432139"/>
              <a:gd name="connsiteX2-159" fmla="*/ 5308600 w 10350500"/>
              <a:gd name="connsiteY2-160" fmla="*/ 2425700 h 2432139"/>
              <a:gd name="connsiteX3-161" fmla="*/ 6934200 w 10350500"/>
              <a:gd name="connsiteY3-162" fmla="*/ 698500 h 2432139"/>
              <a:gd name="connsiteX4-163" fmla="*/ 8509000 w 10350500"/>
              <a:gd name="connsiteY4-164" fmla="*/ 2120900 h 2432139"/>
              <a:gd name="connsiteX5-165" fmla="*/ 10325100 w 10350500"/>
              <a:gd name="connsiteY5-166" fmla="*/ 0 h 2432139"/>
              <a:gd name="connsiteX6-167" fmla="*/ 10350500 w 10350500"/>
              <a:gd name="connsiteY6-168" fmla="*/ 50800 h 2432139"/>
              <a:gd name="connsiteX0-169" fmla="*/ 0 w 10350500"/>
              <a:gd name="connsiteY0-170" fmla="*/ 2273300 h 2444784"/>
              <a:gd name="connsiteX1-171" fmla="*/ 2590800 w 10350500"/>
              <a:gd name="connsiteY1-172" fmla="*/ 1320800 h 2444784"/>
              <a:gd name="connsiteX2-173" fmla="*/ 4902200 w 10350500"/>
              <a:gd name="connsiteY2-174" fmla="*/ 2438400 h 2444784"/>
              <a:gd name="connsiteX3-175" fmla="*/ 6934200 w 10350500"/>
              <a:gd name="connsiteY3-176" fmla="*/ 698500 h 2444784"/>
              <a:gd name="connsiteX4-177" fmla="*/ 8509000 w 10350500"/>
              <a:gd name="connsiteY4-178" fmla="*/ 2120900 h 2444784"/>
              <a:gd name="connsiteX5-179" fmla="*/ 10325100 w 10350500"/>
              <a:gd name="connsiteY5-180" fmla="*/ 0 h 2444784"/>
              <a:gd name="connsiteX6-181" fmla="*/ 10350500 w 10350500"/>
              <a:gd name="connsiteY6-182" fmla="*/ 50800 h 2444784"/>
              <a:gd name="connsiteX0-183" fmla="*/ 0 w 10350500"/>
              <a:gd name="connsiteY0-184" fmla="*/ 2273300 h 2443846"/>
              <a:gd name="connsiteX1-185" fmla="*/ 2590800 w 10350500"/>
              <a:gd name="connsiteY1-186" fmla="*/ 1320800 h 2443846"/>
              <a:gd name="connsiteX2-187" fmla="*/ 4902200 w 10350500"/>
              <a:gd name="connsiteY2-188" fmla="*/ 2438400 h 2443846"/>
              <a:gd name="connsiteX3-189" fmla="*/ 6604000 w 10350500"/>
              <a:gd name="connsiteY3-190" fmla="*/ 749300 h 2443846"/>
              <a:gd name="connsiteX4-191" fmla="*/ 8509000 w 10350500"/>
              <a:gd name="connsiteY4-192" fmla="*/ 2120900 h 2443846"/>
              <a:gd name="connsiteX5-193" fmla="*/ 10325100 w 10350500"/>
              <a:gd name="connsiteY5-194" fmla="*/ 0 h 2443846"/>
              <a:gd name="connsiteX6-195" fmla="*/ 10350500 w 10350500"/>
              <a:gd name="connsiteY6-196" fmla="*/ 50800 h 24438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0350500" h="2443846">
                <a:moveTo>
                  <a:pt x="0" y="2273300"/>
                </a:moveTo>
                <a:cubicBezTo>
                  <a:pt x="1104900" y="1938867"/>
                  <a:pt x="1773767" y="1293283"/>
                  <a:pt x="2590800" y="1320800"/>
                </a:cubicBezTo>
                <a:cubicBezTo>
                  <a:pt x="3407833" y="1348317"/>
                  <a:pt x="4233333" y="2533650"/>
                  <a:pt x="4902200" y="2438400"/>
                </a:cubicBezTo>
                <a:cubicBezTo>
                  <a:pt x="5571067" y="2343150"/>
                  <a:pt x="6002867" y="802217"/>
                  <a:pt x="6604000" y="749300"/>
                </a:cubicBezTo>
                <a:cubicBezTo>
                  <a:pt x="7205133" y="696383"/>
                  <a:pt x="7888817" y="2245783"/>
                  <a:pt x="8509000" y="2120900"/>
                </a:cubicBezTo>
                <a:cubicBezTo>
                  <a:pt x="9129183" y="1996017"/>
                  <a:pt x="9719733" y="706967"/>
                  <a:pt x="10325100" y="0"/>
                </a:cubicBezTo>
                <a:lnTo>
                  <a:pt x="10350500" y="5080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0" dirty="0">
              <a:solidFill>
                <a:srgbClr val="DCB68A"/>
              </a:solidFill>
            </a:endParaRPr>
          </a:p>
        </p:txBody>
      </p:sp>
      <p:sp>
        <p:nvSpPr>
          <p:cNvPr id="32" name="Freeform 1525"/>
          <p:cNvSpPr/>
          <p:nvPr/>
        </p:nvSpPr>
        <p:spPr bwMode="auto">
          <a:xfrm rot="18830660">
            <a:off x="7590234" y="1483969"/>
            <a:ext cx="673112" cy="688181"/>
          </a:xfrm>
          <a:custGeom>
            <a:avLst/>
            <a:gdLst>
              <a:gd name="T0" fmla="*/ 101 w 166"/>
              <a:gd name="T1" fmla="*/ 57 h 170"/>
              <a:gd name="T2" fmla="*/ 105 w 166"/>
              <a:gd name="T3" fmla="*/ 57 h 170"/>
              <a:gd name="T4" fmla="*/ 110 w 166"/>
              <a:gd name="T5" fmla="*/ 52 h 170"/>
              <a:gd name="T6" fmla="*/ 100 w 166"/>
              <a:gd name="T7" fmla="*/ 47 h 170"/>
              <a:gd name="T8" fmla="*/ 94 w 166"/>
              <a:gd name="T9" fmla="*/ 47 h 170"/>
              <a:gd name="T10" fmla="*/ 83 w 166"/>
              <a:gd name="T11" fmla="*/ 33 h 170"/>
              <a:gd name="T12" fmla="*/ 88 w 166"/>
              <a:gd name="T13" fmla="*/ 33 h 170"/>
              <a:gd name="T14" fmla="*/ 93 w 166"/>
              <a:gd name="T15" fmla="*/ 29 h 170"/>
              <a:gd name="T16" fmla="*/ 86 w 166"/>
              <a:gd name="T17" fmla="*/ 23 h 170"/>
              <a:gd name="T18" fmla="*/ 76 w 166"/>
              <a:gd name="T19" fmla="*/ 23 h 170"/>
              <a:gd name="T20" fmla="*/ 54 w 166"/>
              <a:gd name="T21" fmla="*/ 0 h 170"/>
              <a:gd name="T22" fmla="*/ 50 w 166"/>
              <a:gd name="T23" fmla="*/ 2 h 170"/>
              <a:gd name="T24" fmla="*/ 47 w 166"/>
              <a:gd name="T25" fmla="*/ 5 h 170"/>
              <a:gd name="T26" fmla="*/ 52 w 166"/>
              <a:gd name="T27" fmla="*/ 15 h 170"/>
              <a:gd name="T28" fmla="*/ 68 w 166"/>
              <a:gd name="T29" fmla="*/ 46 h 170"/>
              <a:gd name="T30" fmla="*/ 78 w 166"/>
              <a:gd name="T31" fmla="*/ 73 h 170"/>
              <a:gd name="T32" fmla="*/ 69 w 166"/>
              <a:gd name="T33" fmla="*/ 76 h 170"/>
              <a:gd name="T34" fmla="*/ 27 w 166"/>
              <a:gd name="T35" fmla="*/ 79 h 170"/>
              <a:gd name="T36" fmla="*/ 19 w 166"/>
              <a:gd name="T37" fmla="*/ 69 h 170"/>
              <a:gd name="T38" fmla="*/ 11 w 166"/>
              <a:gd name="T39" fmla="*/ 60 h 170"/>
              <a:gd name="T40" fmla="*/ 4 w 166"/>
              <a:gd name="T41" fmla="*/ 58 h 170"/>
              <a:gd name="T42" fmla="*/ 0 w 166"/>
              <a:gd name="T43" fmla="*/ 59 h 170"/>
              <a:gd name="T44" fmla="*/ 8 w 166"/>
              <a:gd name="T45" fmla="*/ 85 h 170"/>
              <a:gd name="T46" fmla="*/ 0 w 166"/>
              <a:gd name="T47" fmla="*/ 111 h 170"/>
              <a:gd name="T48" fmla="*/ 4 w 166"/>
              <a:gd name="T49" fmla="*/ 112 h 170"/>
              <a:gd name="T50" fmla="*/ 11 w 166"/>
              <a:gd name="T51" fmla="*/ 111 h 170"/>
              <a:gd name="T52" fmla="*/ 19 w 166"/>
              <a:gd name="T53" fmla="*/ 101 h 170"/>
              <a:gd name="T54" fmla="*/ 27 w 166"/>
              <a:gd name="T55" fmla="*/ 91 h 170"/>
              <a:gd name="T56" fmla="*/ 56 w 166"/>
              <a:gd name="T57" fmla="*/ 94 h 170"/>
              <a:gd name="T58" fmla="*/ 75 w 166"/>
              <a:gd name="T59" fmla="*/ 95 h 170"/>
              <a:gd name="T60" fmla="*/ 78 w 166"/>
              <a:gd name="T61" fmla="*/ 97 h 170"/>
              <a:gd name="T62" fmla="*/ 68 w 166"/>
              <a:gd name="T63" fmla="*/ 124 h 170"/>
              <a:gd name="T64" fmla="*/ 52 w 166"/>
              <a:gd name="T65" fmla="*/ 155 h 170"/>
              <a:gd name="T66" fmla="*/ 47 w 166"/>
              <a:gd name="T67" fmla="*/ 165 h 170"/>
              <a:gd name="T68" fmla="*/ 50 w 166"/>
              <a:gd name="T69" fmla="*/ 168 h 170"/>
              <a:gd name="T70" fmla="*/ 54 w 166"/>
              <a:gd name="T71" fmla="*/ 170 h 170"/>
              <a:gd name="T72" fmla="*/ 76 w 166"/>
              <a:gd name="T73" fmla="*/ 147 h 170"/>
              <a:gd name="T74" fmla="*/ 86 w 166"/>
              <a:gd name="T75" fmla="*/ 147 h 170"/>
              <a:gd name="T76" fmla="*/ 93 w 166"/>
              <a:gd name="T77" fmla="*/ 142 h 170"/>
              <a:gd name="T78" fmla="*/ 88 w 166"/>
              <a:gd name="T79" fmla="*/ 137 h 170"/>
              <a:gd name="T80" fmla="*/ 83 w 166"/>
              <a:gd name="T81" fmla="*/ 137 h 170"/>
              <a:gd name="T82" fmla="*/ 94 w 166"/>
              <a:gd name="T83" fmla="*/ 123 h 170"/>
              <a:gd name="T84" fmla="*/ 100 w 166"/>
              <a:gd name="T85" fmla="*/ 123 h 170"/>
              <a:gd name="T86" fmla="*/ 110 w 166"/>
              <a:gd name="T87" fmla="*/ 118 h 170"/>
              <a:gd name="T88" fmla="*/ 105 w 166"/>
              <a:gd name="T89" fmla="*/ 113 h 170"/>
              <a:gd name="T90" fmla="*/ 101 w 166"/>
              <a:gd name="T91" fmla="*/ 113 h 170"/>
              <a:gd name="T92" fmla="*/ 117 w 166"/>
              <a:gd name="T93" fmla="*/ 94 h 170"/>
              <a:gd name="T94" fmla="*/ 139 w 166"/>
              <a:gd name="T95" fmla="*/ 94 h 170"/>
              <a:gd name="T96" fmla="*/ 166 w 166"/>
              <a:gd name="T97" fmla="*/ 85 h 170"/>
              <a:gd name="T98" fmla="*/ 155 w 166"/>
              <a:gd name="T99" fmla="*/ 79 h 170"/>
              <a:gd name="T100" fmla="*/ 139 w 166"/>
              <a:gd name="T101" fmla="*/ 76 h 170"/>
              <a:gd name="T102" fmla="*/ 117 w 166"/>
              <a:gd name="T103" fmla="*/ 76 h 170"/>
              <a:gd name="T104" fmla="*/ 101 w 166"/>
              <a:gd name="T105" fmla="*/ 5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6" h="170">
                <a:moveTo>
                  <a:pt x="101" y="57"/>
                </a:moveTo>
                <a:cubicBezTo>
                  <a:pt x="105" y="57"/>
                  <a:pt x="105" y="57"/>
                  <a:pt x="105" y="57"/>
                </a:cubicBezTo>
                <a:cubicBezTo>
                  <a:pt x="109" y="57"/>
                  <a:pt x="110" y="55"/>
                  <a:pt x="110" y="52"/>
                </a:cubicBezTo>
                <a:cubicBezTo>
                  <a:pt x="110" y="49"/>
                  <a:pt x="107" y="47"/>
                  <a:pt x="100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83" y="33"/>
                  <a:pt x="83" y="33"/>
                  <a:pt x="83" y="33"/>
                </a:cubicBezTo>
                <a:cubicBezTo>
                  <a:pt x="88" y="33"/>
                  <a:pt x="88" y="33"/>
                  <a:pt x="88" y="33"/>
                </a:cubicBezTo>
                <a:cubicBezTo>
                  <a:pt x="91" y="33"/>
                  <a:pt x="93" y="32"/>
                  <a:pt x="93" y="29"/>
                </a:cubicBezTo>
                <a:cubicBezTo>
                  <a:pt x="93" y="25"/>
                  <a:pt x="91" y="23"/>
                  <a:pt x="86" y="23"/>
                </a:cubicBezTo>
                <a:cubicBezTo>
                  <a:pt x="76" y="23"/>
                  <a:pt x="76" y="23"/>
                  <a:pt x="76" y="23"/>
                </a:cubicBezTo>
                <a:cubicBezTo>
                  <a:pt x="64" y="8"/>
                  <a:pt x="57" y="0"/>
                  <a:pt x="54" y="0"/>
                </a:cubicBezTo>
                <a:cubicBezTo>
                  <a:pt x="53" y="0"/>
                  <a:pt x="51" y="1"/>
                  <a:pt x="50" y="2"/>
                </a:cubicBezTo>
                <a:cubicBezTo>
                  <a:pt x="48" y="3"/>
                  <a:pt x="47" y="4"/>
                  <a:pt x="47" y="5"/>
                </a:cubicBezTo>
                <a:cubicBezTo>
                  <a:pt x="47" y="7"/>
                  <a:pt x="49" y="10"/>
                  <a:pt x="52" y="15"/>
                </a:cubicBezTo>
                <a:cubicBezTo>
                  <a:pt x="56" y="21"/>
                  <a:pt x="61" y="31"/>
                  <a:pt x="68" y="46"/>
                </a:cubicBezTo>
                <a:cubicBezTo>
                  <a:pt x="74" y="61"/>
                  <a:pt x="78" y="70"/>
                  <a:pt x="78" y="73"/>
                </a:cubicBezTo>
                <a:cubicBezTo>
                  <a:pt x="78" y="75"/>
                  <a:pt x="75" y="76"/>
                  <a:pt x="69" y="76"/>
                </a:cubicBezTo>
                <a:cubicBezTo>
                  <a:pt x="49" y="76"/>
                  <a:pt x="35" y="77"/>
                  <a:pt x="27" y="79"/>
                </a:cubicBezTo>
                <a:cubicBezTo>
                  <a:pt x="26" y="78"/>
                  <a:pt x="23" y="75"/>
                  <a:pt x="19" y="69"/>
                </a:cubicBezTo>
                <a:cubicBezTo>
                  <a:pt x="15" y="64"/>
                  <a:pt x="13" y="61"/>
                  <a:pt x="11" y="60"/>
                </a:cubicBezTo>
                <a:cubicBezTo>
                  <a:pt x="10" y="59"/>
                  <a:pt x="7" y="58"/>
                  <a:pt x="4" y="58"/>
                </a:cubicBezTo>
                <a:cubicBezTo>
                  <a:pt x="2" y="58"/>
                  <a:pt x="0" y="58"/>
                  <a:pt x="0" y="59"/>
                </a:cubicBezTo>
                <a:cubicBezTo>
                  <a:pt x="0" y="61"/>
                  <a:pt x="2" y="70"/>
                  <a:pt x="8" y="85"/>
                </a:cubicBezTo>
                <a:cubicBezTo>
                  <a:pt x="2" y="99"/>
                  <a:pt x="0" y="107"/>
                  <a:pt x="0" y="111"/>
                </a:cubicBezTo>
                <a:cubicBezTo>
                  <a:pt x="0" y="112"/>
                  <a:pt x="2" y="112"/>
                  <a:pt x="4" y="112"/>
                </a:cubicBezTo>
                <a:cubicBezTo>
                  <a:pt x="7" y="112"/>
                  <a:pt x="10" y="112"/>
                  <a:pt x="11" y="111"/>
                </a:cubicBezTo>
                <a:cubicBezTo>
                  <a:pt x="13" y="110"/>
                  <a:pt x="15" y="106"/>
                  <a:pt x="19" y="101"/>
                </a:cubicBezTo>
                <a:cubicBezTo>
                  <a:pt x="23" y="95"/>
                  <a:pt x="26" y="92"/>
                  <a:pt x="27" y="91"/>
                </a:cubicBezTo>
                <a:cubicBezTo>
                  <a:pt x="35" y="93"/>
                  <a:pt x="45" y="94"/>
                  <a:pt x="56" y="94"/>
                </a:cubicBezTo>
                <a:cubicBezTo>
                  <a:pt x="67" y="94"/>
                  <a:pt x="74" y="94"/>
                  <a:pt x="75" y="95"/>
                </a:cubicBezTo>
                <a:cubicBezTo>
                  <a:pt x="77" y="95"/>
                  <a:pt x="78" y="96"/>
                  <a:pt x="78" y="97"/>
                </a:cubicBezTo>
                <a:cubicBezTo>
                  <a:pt x="78" y="100"/>
                  <a:pt x="74" y="109"/>
                  <a:pt x="68" y="124"/>
                </a:cubicBezTo>
                <a:cubicBezTo>
                  <a:pt x="61" y="139"/>
                  <a:pt x="56" y="149"/>
                  <a:pt x="52" y="155"/>
                </a:cubicBezTo>
                <a:cubicBezTo>
                  <a:pt x="49" y="160"/>
                  <a:pt x="47" y="163"/>
                  <a:pt x="47" y="165"/>
                </a:cubicBezTo>
                <a:cubicBezTo>
                  <a:pt x="47" y="166"/>
                  <a:pt x="48" y="167"/>
                  <a:pt x="50" y="168"/>
                </a:cubicBezTo>
                <a:cubicBezTo>
                  <a:pt x="51" y="170"/>
                  <a:pt x="53" y="170"/>
                  <a:pt x="54" y="170"/>
                </a:cubicBezTo>
                <a:cubicBezTo>
                  <a:pt x="57" y="170"/>
                  <a:pt x="64" y="162"/>
                  <a:pt x="76" y="147"/>
                </a:cubicBezTo>
                <a:cubicBezTo>
                  <a:pt x="86" y="147"/>
                  <a:pt x="86" y="147"/>
                  <a:pt x="86" y="147"/>
                </a:cubicBezTo>
                <a:cubicBezTo>
                  <a:pt x="91" y="147"/>
                  <a:pt x="93" y="145"/>
                  <a:pt x="93" y="142"/>
                </a:cubicBezTo>
                <a:cubicBezTo>
                  <a:pt x="93" y="138"/>
                  <a:pt x="91" y="137"/>
                  <a:pt x="88" y="137"/>
                </a:cubicBezTo>
                <a:cubicBezTo>
                  <a:pt x="83" y="137"/>
                  <a:pt x="83" y="137"/>
                  <a:pt x="83" y="137"/>
                </a:cubicBezTo>
                <a:cubicBezTo>
                  <a:pt x="94" y="123"/>
                  <a:pt x="94" y="123"/>
                  <a:pt x="94" y="12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7" y="123"/>
                  <a:pt x="110" y="121"/>
                  <a:pt x="110" y="118"/>
                </a:cubicBezTo>
                <a:cubicBezTo>
                  <a:pt x="110" y="115"/>
                  <a:pt x="109" y="113"/>
                  <a:pt x="105" y="113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139" y="94"/>
                  <a:pt x="139" y="94"/>
                  <a:pt x="139" y="94"/>
                </a:cubicBezTo>
                <a:cubicBezTo>
                  <a:pt x="157" y="94"/>
                  <a:pt x="166" y="91"/>
                  <a:pt x="166" y="85"/>
                </a:cubicBezTo>
                <a:cubicBezTo>
                  <a:pt x="166" y="82"/>
                  <a:pt x="163" y="80"/>
                  <a:pt x="155" y="79"/>
                </a:cubicBezTo>
                <a:cubicBezTo>
                  <a:pt x="148" y="77"/>
                  <a:pt x="142" y="76"/>
                  <a:pt x="139" y="76"/>
                </a:cubicBezTo>
                <a:cubicBezTo>
                  <a:pt x="117" y="76"/>
                  <a:pt x="117" y="76"/>
                  <a:pt x="117" y="76"/>
                </a:cubicBezTo>
                <a:lnTo>
                  <a:pt x="101" y="57"/>
                </a:lnTo>
                <a:close/>
              </a:path>
            </a:pathLst>
          </a:custGeom>
          <a:solidFill>
            <a:srgbClr val="DCB68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rgbClr val="DCB68A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323218" y="977643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Eight-point</a:t>
            </a:r>
            <a:r>
              <a: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Regulation</a:t>
            </a:r>
            <a:endParaRPr lang="zh-CN" altLang="en-US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100039" y="2796248"/>
            <a:ext cx="1771652" cy="1709452"/>
            <a:chOff x="5466719" y="3727734"/>
            <a:chExt cx="2362202" cy="2279271"/>
          </a:xfrm>
        </p:grpSpPr>
        <p:cxnSp>
          <p:nvCxnSpPr>
            <p:cNvPr id="36" name="直接连接符 35"/>
            <p:cNvCxnSpPr/>
            <p:nvPr/>
          </p:nvCxnSpPr>
          <p:spPr>
            <a:xfrm rot="10800000">
              <a:off x="6623484" y="3727734"/>
              <a:ext cx="0" cy="498620"/>
            </a:xfrm>
            <a:prstGeom prst="line">
              <a:avLst/>
            </a:prstGeom>
            <a:ln w="12700">
              <a:solidFill>
                <a:srgbClr val="43546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5466719" y="5376405"/>
              <a:ext cx="2362202" cy="63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Corruption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differs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among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SOEs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and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non-SOEs</a:t>
              </a:r>
              <a:endParaRPr lang="zh-CN" altLang="en-US" sz="1000" dirty="0">
                <a:solidFill>
                  <a:srgbClr val="DCB68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702562" y="4907930"/>
              <a:ext cx="174449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Corruption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1615" y="1600785"/>
            <a:ext cx="1771652" cy="1325881"/>
            <a:chOff x="1228820" y="2133781"/>
            <a:chExt cx="2362202" cy="1767842"/>
          </a:xfrm>
        </p:grpSpPr>
        <p:sp>
          <p:nvSpPr>
            <p:cNvPr id="47" name="文本框 46"/>
            <p:cNvSpPr txBox="1"/>
            <p:nvPr/>
          </p:nvSpPr>
          <p:spPr>
            <a:xfrm>
              <a:off x="1228820" y="2503113"/>
              <a:ext cx="2362202" cy="38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1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Large</a:t>
              </a:r>
              <a:r>
                <a:rPr lang="zh-CN" altLang="en-US" sz="11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1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power</a:t>
              </a:r>
              <a:r>
                <a:rPr lang="zh-CN" altLang="en-US" sz="11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1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distance</a:t>
              </a:r>
              <a:endParaRPr lang="zh-CN" altLang="en-US" sz="11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250928" y="2133781"/>
              <a:ext cx="232188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Feudal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Culture</a:t>
              </a:r>
              <a:endPara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2409921" y="3403003"/>
              <a:ext cx="0" cy="498620"/>
            </a:xfrm>
            <a:prstGeom prst="line">
              <a:avLst/>
            </a:prstGeom>
            <a:ln w="12700">
              <a:solidFill>
                <a:srgbClr val="43546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2674731" y="2381546"/>
            <a:ext cx="1958759" cy="1325881"/>
            <a:chOff x="3635665" y="3166835"/>
            <a:chExt cx="2611677" cy="1767842"/>
          </a:xfrm>
        </p:grpSpPr>
        <p:sp>
          <p:nvSpPr>
            <p:cNvPr id="54" name="文本框 53"/>
            <p:cNvSpPr txBox="1"/>
            <p:nvPr/>
          </p:nvSpPr>
          <p:spPr>
            <a:xfrm>
              <a:off x="3660380" y="3564935"/>
              <a:ext cx="2362201" cy="63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Company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and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government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study</a:t>
              </a:r>
              <a:endParaRPr lang="zh-CN" altLang="en-US" sz="1000" dirty="0">
                <a:solidFill>
                  <a:srgbClr val="DCB68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635665" y="3166835"/>
              <a:ext cx="261167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Artful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Connection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zh-CN" altLang="en-US" sz="15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 </a:t>
              </a: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4753919" y="4436057"/>
              <a:ext cx="0" cy="498620"/>
            </a:xfrm>
            <a:prstGeom prst="line">
              <a:avLst/>
            </a:prstGeom>
            <a:ln w="12700">
              <a:solidFill>
                <a:srgbClr val="43546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4941817" y="2118167"/>
            <a:ext cx="2797561" cy="1315398"/>
            <a:chOff x="6981593" y="2837912"/>
            <a:chExt cx="3730077" cy="1753865"/>
          </a:xfrm>
        </p:grpSpPr>
        <p:sp>
          <p:nvSpPr>
            <p:cNvPr id="65" name="文本框 64"/>
            <p:cNvSpPr txBox="1"/>
            <p:nvPr/>
          </p:nvSpPr>
          <p:spPr>
            <a:xfrm>
              <a:off x="7439234" y="3293219"/>
              <a:ext cx="2362203" cy="655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Socialist</a:t>
              </a:r>
              <a:r>
                <a:rPr lang="zh-CN" altLang="en-US" sz="105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egalitarianism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Serve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for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the</a:t>
              </a:r>
              <a:r>
                <a:rPr lang="zh-CN" altLang="en-US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000" dirty="0">
                  <a:solidFill>
                    <a:srgbClr val="DCB68A"/>
                  </a:solidFill>
                  <a:latin typeface="微软雅黑" panose="020B0503020204020204" charset="-122"/>
                  <a:ea typeface="微软雅黑" panose="020B0503020204020204" charset="-122"/>
                </a:rPr>
                <a:t>people</a:t>
              </a:r>
              <a:endParaRPr lang="zh-CN" altLang="en-US" sz="1050" dirty="0">
                <a:solidFill>
                  <a:srgbClr val="DCB68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981593" y="2837912"/>
              <a:ext cx="37300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Communist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Party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of</a:t>
              </a:r>
              <a:r>
                <a:rPr lang="zh-CN" altLang="en-US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China</a:t>
              </a:r>
              <a:endParaRPr lang="zh-CN" altLang="en-US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8436628" y="4093157"/>
              <a:ext cx="0" cy="498620"/>
            </a:xfrm>
            <a:prstGeom prst="line">
              <a:avLst/>
            </a:prstGeom>
            <a:ln w="12700">
              <a:solidFill>
                <a:srgbClr val="43546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F73E312-E526-D84C-8302-DF520A652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1" y="3299739"/>
            <a:ext cx="2084539" cy="182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4FCC3F-5CE3-CC4E-91DE-3F4263E11FC7}"/>
              </a:ext>
            </a:extLst>
          </p:cNvPr>
          <p:cNvSpPr txBox="1"/>
          <p:nvPr/>
        </p:nvSpPr>
        <p:spPr>
          <a:xfrm>
            <a:off x="8112642" y="2711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487 0.38449 C -0.80586 0.33033 -0.73412 0.22292 -0.66745 0.22246 C -0.60091 0.22223 -0.53529 0.39746 -0.475 0.38195 C -0.42865 0.4257 -0.35287 0.10556 -0.32175 0.15 C -0.30326 0.12153 -0.19506 0.38681 -0.17214 0.33681 C -0.15248 0.38866 -0.05729 0.12755 -0.00625 0.00926 " pathEditMode="relative" rAng="0" ptsTypes="AAAAAA">
                                      <p:cBhvr>
                                        <p:cTn id="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24" y="-186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7484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1.2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Eight-point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Regulation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Dec.4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2012</a:t>
            </a:r>
            <a:endParaRPr sz="28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sp>
        <p:nvSpPr>
          <p:cNvPr id="20" name="燕尾形 19"/>
          <p:cNvSpPr/>
          <p:nvPr/>
        </p:nvSpPr>
        <p:spPr>
          <a:xfrm rot="5400000">
            <a:off x="1413471" y="1184834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548451" y="1616770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791415" y="999524"/>
            <a:ext cx="2483629" cy="80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Leaders must keep in close contact with the grassroots, but without inspection tours or formality.</a:t>
            </a:r>
            <a:br>
              <a:rPr lang="en-US" sz="1200" b="1" dirty="0">
                <a:latin typeface="Kai" pitchFamily="2" charset="-122"/>
                <a:ea typeface="Kai" pitchFamily="2" charset="-122"/>
              </a:rPr>
            </a:br>
            <a:endParaRPr lang="en-US" sz="1200" b="1" dirty="0">
              <a:latin typeface="Kai" pitchFamily="2" charset="-122"/>
              <a:ea typeface="Kai" pitchFamily="2" charset="-122"/>
            </a:endParaRPr>
          </a:p>
        </p:txBody>
      </p:sp>
      <p:sp>
        <p:nvSpPr>
          <p:cNvPr id="24" name="燕尾形 23"/>
          <p:cNvSpPr/>
          <p:nvPr/>
        </p:nvSpPr>
        <p:spPr>
          <a:xfrm rot="5400000">
            <a:off x="1413471" y="2189415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548451" y="2621351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1791414" y="1712214"/>
            <a:ext cx="2483629" cy="138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Meetings and major events are to be strictly regulated and efficiently arrange</a:t>
            </a:r>
            <a:r>
              <a:rPr lang="en-US" altLang="zh-CN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,</a:t>
            </a:r>
            <a:r>
              <a:rPr lang="zh-CN" alt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empty</a:t>
            </a:r>
            <a:r>
              <a:rPr lang="zh-CN" alt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grand gestures are to be avoided. 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en-US" sz="1200" b="1" dirty="0">
              <a:latin typeface="Kai" pitchFamily="2" charset="-122"/>
              <a:ea typeface="Kai" pitchFamily="2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b="1" dirty="0">
              <a:solidFill>
                <a:srgbClr val="DCB68A"/>
              </a:solidFill>
              <a:latin typeface="Kai" pitchFamily="2" charset="-122"/>
              <a:ea typeface="Kai" pitchFamily="2" charset="-122"/>
              <a:sym typeface="微软雅黑" panose="020B0503020204020204" charset="-122"/>
            </a:endParaRPr>
          </a:p>
        </p:txBody>
      </p:sp>
      <p:sp>
        <p:nvSpPr>
          <p:cNvPr id="28" name="燕尾形 27"/>
          <p:cNvSpPr/>
          <p:nvPr/>
        </p:nvSpPr>
        <p:spPr>
          <a:xfrm rot="5400000">
            <a:off x="1413471" y="3226722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548451" y="3658658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1791415" y="3147742"/>
            <a:ext cx="2483629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 issuance of official documents must be reduced </a:t>
            </a:r>
          </a:p>
        </p:txBody>
      </p:sp>
      <p:sp>
        <p:nvSpPr>
          <p:cNvPr id="44" name="燕尾形 43"/>
          <p:cNvSpPr/>
          <p:nvPr/>
        </p:nvSpPr>
        <p:spPr>
          <a:xfrm rot="5400000">
            <a:off x="4949943" y="1184834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5084923" y="1616770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5327887" y="1105854"/>
            <a:ext cx="2483629" cy="71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Leaders traveling by car must avoid disrupting traffic 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b="1" dirty="0">
              <a:solidFill>
                <a:srgbClr val="DCB68A"/>
              </a:solidFill>
              <a:sym typeface="微软雅黑" panose="020B0503020204020204" charset="-122"/>
            </a:endParaRPr>
          </a:p>
        </p:txBody>
      </p:sp>
      <p:sp>
        <p:nvSpPr>
          <p:cNvPr id="48" name="燕尾形 47"/>
          <p:cNvSpPr/>
          <p:nvPr/>
        </p:nvSpPr>
        <p:spPr>
          <a:xfrm rot="5400000">
            <a:off x="4949943" y="2189415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5084923" y="2621351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5327887" y="2110435"/>
            <a:ext cx="2816653" cy="7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Media stories about official events are to be limited to events with real news value. 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b="1" dirty="0">
              <a:solidFill>
                <a:srgbClr val="DCB68A"/>
              </a:solidFill>
              <a:latin typeface="Kai" pitchFamily="2" charset="-122"/>
              <a:ea typeface="Kai" pitchFamily="2" charset="-122"/>
              <a:sym typeface="微软雅黑" panose="020B0503020204020204" charset="-122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4949943" y="3226722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5084923" y="3658658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5327887" y="2924236"/>
            <a:ext cx="2483629" cy="93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Government leaders should not publish self-authored works or congratulatory letters. 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b="1" dirty="0">
              <a:solidFill>
                <a:srgbClr val="DCB68A"/>
              </a:solidFill>
              <a:latin typeface="Kai" pitchFamily="2" charset="-122"/>
              <a:ea typeface="Kai" pitchFamily="2" charset="-122"/>
              <a:sym typeface="微软雅黑" panose="020B0503020204020204" charset="-122"/>
            </a:endParaRPr>
          </a:p>
        </p:txBody>
      </p:sp>
      <p:sp>
        <p:nvSpPr>
          <p:cNvPr id="30" name="燕尾形 19">
            <a:extLst>
              <a:ext uri="{FF2B5EF4-FFF2-40B4-BE49-F238E27FC236}">
                <a16:creationId xmlns:a16="http://schemas.microsoft.com/office/drawing/2014/main" id="{055773E5-4FB9-3240-B456-EC891EADBB1C}"/>
              </a:ext>
            </a:extLst>
          </p:cNvPr>
          <p:cNvSpPr/>
          <p:nvPr/>
        </p:nvSpPr>
        <p:spPr>
          <a:xfrm rot="5400000">
            <a:off x="1395749" y="4261197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31" name="直接连接符 20">
            <a:extLst>
              <a:ext uri="{FF2B5EF4-FFF2-40B4-BE49-F238E27FC236}">
                <a16:creationId xmlns:a16="http://schemas.microsoft.com/office/drawing/2014/main" id="{500EF004-5735-0247-B51C-02E6F7F1F954}"/>
              </a:ext>
            </a:extLst>
          </p:cNvPr>
          <p:cNvCxnSpPr/>
          <p:nvPr/>
        </p:nvCxnSpPr>
        <p:spPr>
          <a:xfrm>
            <a:off x="1530729" y="4693133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47">
            <a:extLst>
              <a:ext uri="{FF2B5EF4-FFF2-40B4-BE49-F238E27FC236}">
                <a16:creationId xmlns:a16="http://schemas.microsoft.com/office/drawing/2014/main" id="{9E342EC9-D883-4A44-95EE-444CC603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693" y="4182217"/>
            <a:ext cx="2483629" cy="8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Overseas official visits and related formalities are to be restricted </a:t>
            </a:r>
          </a:p>
          <a:p>
            <a:pPr>
              <a:buNone/>
            </a:pPr>
            <a:br>
              <a:rPr lang="en-US" sz="1200" b="1" dirty="0">
                <a:latin typeface="Kai" pitchFamily="2" charset="-122"/>
                <a:ea typeface="Kai" pitchFamily="2" charset="-122"/>
              </a:rPr>
            </a:br>
            <a:endParaRPr lang="en-US" sz="1200" b="1" dirty="0">
              <a:latin typeface="Kai" pitchFamily="2" charset="-122"/>
              <a:ea typeface="Kai" pitchFamily="2" charset="-122"/>
            </a:endParaRPr>
          </a:p>
        </p:txBody>
      </p:sp>
      <p:sp>
        <p:nvSpPr>
          <p:cNvPr id="33" name="燕尾形 43">
            <a:extLst>
              <a:ext uri="{FF2B5EF4-FFF2-40B4-BE49-F238E27FC236}">
                <a16:creationId xmlns:a16="http://schemas.microsoft.com/office/drawing/2014/main" id="{04532DD4-5D5D-E644-8BA2-0065F665113B}"/>
              </a:ext>
            </a:extLst>
          </p:cNvPr>
          <p:cNvSpPr/>
          <p:nvPr/>
        </p:nvSpPr>
        <p:spPr>
          <a:xfrm rot="5400000">
            <a:off x="4932221" y="4261197"/>
            <a:ext cx="269960" cy="431936"/>
          </a:xfrm>
          <a:prstGeom prst="chevron">
            <a:avLst/>
          </a:prstGeom>
          <a:solidFill>
            <a:srgbClr val="DCB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cxnSp>
        <p:nvCxnSpPr>
          <p:cNvPr id="34" name="直接连接符 44">
            <a:extLst>
              <a:ext uri="{FF2B5EF4-FFF2-40B4-BE49-F238E27FC236}">
                <a16:creationId xmlns:a16="http://schemas.microsoft.com/office/drawing/2014/main" id="{2EF4CC60-F0AF-DE4B-BD76-949F30DCC1B1}"/>
              </a:ext>
            </a:extLst>
          </p:cNvPr>
          <p:cNvCxnSpPr/>
          <p:nvPr/>
        </p:nvCxnSpPr>
        <p:spPr>
          <a:xfrm>
            <a:off x="5067201" y="4693133"/>
            <a:ext cx="27265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47">
            <a:extLst>
              <a:ext uri="{FF2B5EF4-FFF2-40B4-BE49-F238E27FC236}">
                <a16:creationId xmlns:a16="http://schemas.microsoft.com/office/drawing/2014/main" id="{32B8A5EE-AECB-9748-9818-CCC9BF38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65" y="4043992"/>
            <a:ext cx="2726593" cy="8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12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Leaders must practice thrift and strictly obey regulations regarding accommodation and cars. 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b="1" dirty="0">
              <a:solidFill>
                <a:srgbClr val="DCB68A"/>
              </a:solidFill>
              <a:latin typeface="Kai" pitchFamily="2" charset="-122"/>
              <a:ea typeface="Kai" pitchFamily="2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9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  <p:bldP spid="24" grpId="0" bldLvl="0" animBg="1"/>
      <p:bldP spid="27" grpId="0"/>
      <p:bldP spid="28" grpId="0" bldLvl="0" animBg="1"/>
      <p:bldP spid="41" grpId="0"/>
      <p:bldP spid="44" grpId="0" bldLvl="0" animBg="1"/>
      <p:bldP spid="47" grpId="0"/>
      <p:bldP spid="48" grpId="0" bldLvl="0" animBg="1"/>
      <p:bldP spid="51" grpId="0"/>
      <p:bldP spid="52" grpId="0" bldLvl="0" animBg="1"/>
      <p:bldP spid="55" grpId="0"/>
      <p:bldP spid="30" grpId="0" bldLvl="0" animBg="1"/>
      <p:bldP spid="32" grpId="0"/>
      <p:bldP spid="33" grpId="0" bldLvl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7484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1:</a:t>
            </a:r>
          </a:p>
          <a:p>
            <a:pPr algn="ctr"/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Online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Attention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on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Eight-point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Regulation</a:t>
            </a:r>
            <a:endParaRPr sz="20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1A14BBF-D8DA-5144-832E-F04806682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43" y="1132009"/>
            <a:ext cx="5107615" cy="3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0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660399" y="357505"/>
            <a:ext cx="6605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Effect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of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Eight-point</a:t>
            </a:r>
            <a:r>
              <a:rPr lang="zh-CN" altLang="en-US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8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Regulation</a:t>
            </a:r>
            <a:endParaRPr sz="28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grpSp>
        <p:nvGrpSpPr>
          <p:cNvPr id="130" name="组合 129"/>
          <p:cNvGrpSpPr/>
          <p:nvPr/>
        </p:nvGrpSpPr>
        <p:grpSpPr>
          <a:xfrm>
            <a:off x="3950066" y="956799"/>
            <a:ext cx="842064" cy="976795"/>
            <a:chOff x="5301679" y="1577352"/>
            <a:chExt cx="1123045" cy="1302732"/>
          </a:xfrm>
        </p:grpSpPr>
        <p:sp>
          <p:nvSpPr>
            <p:cNvPr id="131" name="六边形 130"/>
            <p:cNvSpPr/>
            <p:nvPr/>
          </p:nvSpPr>
          <p:spPr>
            <a:xfrm rot="5400000">
              <a:off x="5211836" y="1667195"/>
              <a:ext cx="1302732" cy="1123045"/>
            </a:xfrm>
            <a:prstGeom prst="hexagon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sp>
          <p:nvSpPr>
            <p:cNvPr id="132" name="KSO_Shape"/>
            <p:cNvSpPr/>
            <p:nvPr/>
          </p:nvSpPr>
          <p:spPr bwMode="auto">
            <a:xfrm>
              <a:off x="5635344" y="2000361"/>
              <a:ext cx="455715" cy="455715"/>
            </a:xfrm>
            <a:custGeom>
              <a:avLst/>
              <a:gdLst>
                <a:gd name="T0" fmla="*/ 1159904 w 2208213"/>
                <a:gd name="T1" fmla="*/ 523327 h 2209801"/>
                <a:gd name="T2" fmla="*/ 1199134 w 2208213"/>
                <a:gd name="T3" fmla="*/ 565478 h 2209801"/>
                <a:gd name="T4" fmla="*/ 1206816 w 2208213"/>
                <a:gd name="T5" fmla="*/ 627336 h 2209801"/>
                <a:gd name="T6" fmla="*/ 1183496 w 2208213"/>
                <a:gd name="T7" fmla="*/ 668666 h 2209801"/>
                <a:gd name="T8" fmla="*/ 954421 w 2208213"/>
                <a:gd name="T9" fmla="*/ 947300 h 2209801"/>
                <a:gd name="T10" fmla="*/ 901747 w 2208213"/>
                <a:gd name="T11" fmla="*/ 1002588 h 2209801"/>
                <a:gd name="T12" fmla="*/ 871569 w 2208213"/>
                <a:gd name="T13" fmla="*/ 1378936 h 2209801"/>
                <a:gd name="T14" fmla="*/ 822461 w 2208213"/>
                <a:gd name="T15" fmla="*/ 1396179 h 2209801"/>
                <a:gd name="T16" fmla="*/ 784602 w 2208213"/>
                <a:gd name="T17" fmla="*/ 1361418 h 2209801"/>
                <a:gd name="T18" fmla="*/ 740982 w 2208213"/>
                <a:gd name="T19" fmla="*/ 986166 h 2209801"/>
                <a:gd name="T20" fmla="*/ 701476 w 2208213"/>
                <a:gd name="T21" fmla="*/ 923487 h 2209801"/>
                <a:gd name="T22" fmla="*/ 699830 w 2208213"/>
                <a:gd name="T23" fmla="*/ 851775 h 2209801"/>
                <a:gd name="T24" fmla="*/ 735769 w 2208213"/>
                <a:gd name="T25" fmla="*/ 788002 h 2209801"/>
                <a:gd name="T26" fmla="*/ 801886 w 2208213"/>
                <a:gd name="T27" fmla="*/ 751873 h 2209801"/>
                <a:gd name="T28" fmla="*/ 1066626 w 2208213"/>
                <a:gd name="T29" fmla="*/ 521138 h 2209801"/>
                <a:gd name="T30" fmla="*/ 533853 w 2208213"/>
                <a:gd name="T31" fmla="*/ 676984 h 2209801"/>
                <a:gd name="T32" fmla="*/ 283900 w 2208213"/>
                <a:gd name="T33" fmla="*/ 652063 h 2209801"/>
                <a:gd name="T34" fmla="*/ 235717 w 2208213"/>
                <a:gd name="T35" fmla="*/ 799950 h 2209801"/>
                <a:gd name="T36" fmla="*/ 219838 w 2208213"/>
                <a:gd name="T37" fmla="*/ 953315 h 2209801"/>
                <a:gd name="T38" fmla="*/ 235990 w 2208213"/>
                <a:gd name="T39" fmla="*/ 1107228 h 2209801"/>
                <a:gd name="T40" fmla="*/ 284722 w 2208213"/>
                <a:gd name="T41" fmla="*/ 1255389 h 2209801"/>
                <a:gd name="T42" fmla="*/ 365484 w 2208213"/>
                <a:gd name="T43" fmla="*/ 1392049 h 2209801"/>
                <a:gd name="T44" fmla="*/ 469517 w 2208213"/>
                <a:gd name="T45" fmla="*/ 1504060 h 2209801"/>
                <a:gd name="T46" fmla="*/ 671834 w 2208213"/>
                <a:gd name="T47" fmla="*/ 1628669 h 2209801"/>
                <a:gd name="T48" fmla="*/ 922061 w 2208213"/>
                <a:gd name="T49" fmla="*/ 1683442 h 2209801"/>
                <a:gd name="T50" fmla="*/ 1075099 w 2208213"/>
                <a:gd name="T51" fmla="*/ 1897058 h 2209801"/>
                <a:gd name="T52" fmla="*/ 829252 w 2208213"/>
                <a:gd name="T53" fmla="*/ 1897606 h 2209801"/>
                <a:gd name="T54" fmla="*/ 643088 w 2208213"/>
                <a:gd name="T55" fmla="*/ 1852966 h 2209801"/>
                <a:gd name="T56" fmla="*/ 484300 w 2208213"/>
                <a:gd name="T57" fmla="*/ 1782308 h 2209801"/>
                <a:gd name="T58" fmla="*/ 338654 w 2208213"/>
                <a:gd name="T59" fmla="*/ 1681799 h 2209801"/>
                <a:gd name="T60" fmla="*/ 196841 w 2208213"/>
                <a:gd name="T61" fmla="*/ 1533637 h 2209801"/>
                <a:gd name="T62" fmla="*/ 84047 w 2208213"/>
                <a:gd name="T63" fmla="*/ 1345217 h 2209801"/>
                <a:gd name="T64" fmla="*/ 18342 w 2208213"/>
                <a:gd name="T65" fmla="*/ 1140913 h 2209801"/>
                <a:gd name="T66" fmla="*/ 0 w 2208213"/>
                <a:gd name="T67" fmla="*/ 928667 h 2209801"/>
                <a:gd name="T68" fmla="*/ 29020 w 2208213"/>
                <a:gd name="T69" fmla="*/ 717516 h 2209801"/>
                <a:gd name="T70" fmla="*/ 105128 w 2208213"/>
                <a:gd name="T71" fmla="*/ 516225 h 2209801"/>
                <a:gd name="T72" fmla="*/ 210530 w 2208213"/>
                <a:gd name="T73" fmla="*/ 353822 h 2209801"/>
                <a:gd name="T74" fmla="*/ 1141446 w 2208213"/>
                <a:gd name="T75" fmla="*/ 18620 h 2209801"/>
                <a:gd name="T76" fmla="*/ 1322266 w 2208213"/>
                <a:gd name="T77" fmla="*/ 74481 h 2209801"/>
                <a:gd name="T78" fmla="*/ 1477059 w 2208213"/>
                <a:gd name="T79" fmla="*/ 157177 h 2209801"/>
                <a:gd name="T80" fmla="*/ 1614592 w 2208213"/>
                <a:gd name="T81" fmla="*/ 267528 h 2209801"/>
                <a:gd name="T82" fmla="*/ 1754042 w 2208213"/>
                <a:gd name="T83" fmla="*/ 437575 h 2209801"/>
                <a:gd name="T84" fmla="*/ 1849932 w 2208213"/>
                <a:gd name="T85" fmla="*/ 632539 h 2209801"/>
                <a:gd name="T86" fmla="*/ 1898425 w 2208213"/>
                <a:gd name="T87" fmla="*/ 840647 h 2209801"/>
                <a:gd name="T88" fmla="*/ 1899521 w 2208213"/>
                <a:gd name="T89" fmla="*/ 1053410 h 2209801"/>
                <a:gd name="T90" fmla="*/ 1853220 w 2208213"/>
                <a:gd name="T91" fmla="*/ 1262339 h 2209801"/>
                <a:gd name="T92" fmla="*/ 1761440 w 2208213"/>
                <a:gd name="T93" fmla="*/ 1455113 h 2209801"/>
                <a:gd name="T94" fmla="*/ 1536237 w 2208213"/>
                <a:gd name="T95" fmla="*/ 1393502 h 2209801"/>
                <a:gd name="T96" fmla="*/ 1625825 w 2208213"/>
                <a:gd name="T97" fmla="*/ 1239886 h 2209801"/>
                <a:gd name="T98" fmla="*/ 1671304 w 2208213"/>
                <a:gd name="T99" fmla="*/ 1090925 h 2209801"/>
                <a:gd name="T100" fmla="*/ 1684455 w 2208213"/>
                <a:gd name="T101" fmla="*/ 937034 h 2209801"/>
                <a:gd name="T102" fmla="*/ 1665003 w 2208213"/>
                <a:gd name="T103" fmla="*/ 783965 h 2209801"/>
                <a:gd name="T104" fmla="*/ 1613770 w 2208213"/>
                <a:gd name="T105" fmla="*/ 636646 h 2209801"/>
                <a:gd name="T106" fmla="*/ 1529935 w 2208213"/>
                <a:gd name="T107" fmla="*/ 501102 h 2209801"/>
                <a:gd name="T108" fmla="*/ 1425004 w 2208213"/>
                <a:gd name="T109" fmla="*/ 392393 h 2209801"/>
                <a:gd name="T110" fmla="*/ 1313773 w 2208213"/>
                <a:gd name="T111" fmla="*/ 315174 h 2209801"/>
                <a:gd name="T112" fmla="*/ 1191035 w 2208213"/>
                <a:gd name="T113" fmla="*/ 259314 h 2209801"/>
                <a:gd name="T114" fmla="*/ 996790 w 2208213"/>
                <a:gd name="T115" fmla="*/ 220977 h 2209801"/>
                <a:gd name="T116" fmla="*/ 817613 w 2208213"/>
                <a:gd name="T117" fmla="*/ 53670 h 220980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208213" h="2209801">
                  <a:moveTo>
                    <a:pt x="1288552" y="590550"/>
                  </a:moveTo>
                  <a:lnTo>
                    <a:pt x="1298410" y="590868"/>
                  </a:lnTo>
                  <a:lnTo>
                    <a:pt x="1307950" y="592138"/>
                  </a:lnTo>
                  <a:lnTo>
                    <a:pt x="1313039" y="593408"/>
                  </a:lnTo>
                  <a:lnTo>
                    <a:pt x="1317809" y="594678"/>
                  </a:lnTo>
                  <a:lnTo>
                    <a:pt x="1322579" y="596265"/>
                  </a:lnTo>
                  <a:lnTo>
                    <a:pt x="1326713" y="598170"/>
                  </a:lnTo>
                  <a:lnTo>
                    <a:pt x="1331483" y="600075"/>
                  </a:lnTo>
                  <a:lnTo>
                    <a:pt x="1335935" y="601980"/>
                  </a:lnTo>
                  <a:lnTo>
                    <a:pt x="1340705" y="604520"/>
                  </a:lnTo>
                  <a:lnTo>
                    <a:pt x="1344522" y="607060"/>
                  </a:lnTo>
                  <a:lnTo>
                    <a:pt x="1348974" y="610235"/>
                  </a:lnTo>
                  <a:lnTo>
                    <a:pt x="1352790" y="613410"/>
                  </a:lnTo>
                  <a:lnTo>
                    <a:pt x="1356924" y="616585"/>
                  </a:lnTo>
                  <a:lnTo>
                    <a:pt x="1360740" y="620078"/>
                  </a:lnTo>
                  <a:lnTo>
                    <a:pt x="1371870" y="631190"/>
                  </a:lnTo>
                  <a:lnTo>
                    <a:pt x="1375368" y="635000"/>
                  </a:lnTo>
                  <a:lnTo>
                    <a:pt x="1378867" y="639128"/>
                  </a:lnTo>
                  <a:lnTo>
                    <a:pt x="1382047" y="642938"/>
                  </a:lnTo>
                  <a:lnTo>
                    <a:pt x="1384909" y="647383"/>
                  </a:lnTo>
                  <a:lnTo>
                    <a:pt x="1387453" y="651510"/>
                  </a:lnTo>
                  <a:lnTo>
                    <a:pt x="1389997" y="655955"/>
                  </a:lnTo>
                  <a:lnTo>
                    <a:pt x="1392223" y="660718"/>
                  </a:lnTo>
                  <a:lnTo>
                    <a:pt x="1394131" y="664845"/>
                  </a:lnTo>
                  <a:lnTo>
                    <a:pt x="1395721" y="669608"/>
                  </a:lnTo>
                  <a:lnTo>
                    <a:pt x="1397311" y="674370"/>
                  </a:lnTo>
                  <a:lnTo>
                    <a:pt x="1398901" y="679133"/>
                  </a:lnTo>
                  <a:lnTo>
                    <a:pt x="1399855" y="683895"/>
                  </a:lnTo>
                  <a:lnTo>
                    <a:pt x="1401445" y="693738"/>
                  </a:lnTo>
                  <a:lnTo>
                    <a:pt x="1401763" y="703580"/>
                  </a:lnTo>
                  <a:lnTo>
                    <a:pt x="1401445" y="713105"/>
                  </a:lnTo>
                  <a:lnTo>
                    <a:pt x="1399855" y="722948"/>
                  </a:lnTo>
                  <a:lnTo>
                    <a:pt x="1398901" y="727710"/>
                  </a:lnTo>
                  <a:lnTo>
                    <a:pt x="1397311" y="732155"/>
                  </a:lnTo>
                  <a:lnTo>
                    <a:pt x="1395721" y="736918"/>
                  </a:lnTo>
                  <a:lnTo>
                    <a:pt x="1394131" y="741680"/>
                  </a:lnTo>
                  <a:lnTo>
                    <a:pt x="1392223" y="746443"/>
                  </a:lnTo>
                  <a:lnTo>
                    <a:pt x="1389997" y="750888"/>
                  </a:lnTo>
                  <a:lnTo>
                    <a:pt x="1387453" y="755015"/>
                  </a:lnTo>
                  <a:lnTo>
                    <a:pt x="1384909" y="759460"/>
                  </a:lnTo>
                  <a:lnTo>
                    <a:pt x="1382047" y="763905"/>
                  </a:lnTo>
                  <a:lnTo>
                    <a:pt x="1378867" y="767715"/>
                  </a:lnTo>
                  <a:lnTo>
                    <a:pt x="1375368" y="771525"/>
                  </a:lnTo>
                  <a:lnTo>
                    <a:pt x="1371870" y="775653"/>
                  </a:lnTo>
                  <a:lnTo>
                    <a:pt x="1123823" y="1022668"/>
                  </a:lnTo>
                  <a:lnTo>
                    <a:pt x="1123823" y="1030605"/>
                  </a:lnTo>
                  <a:lnTo>
                    <a:pt x="1123505" y="1038543"/>
                  </a:lnTo>
                  <a:lnTo>
                    <a:pt x="1122551" y="1046480"/>
                  </a:lnTo>
                  <a:lnTo>
                    <a:pt x="1121279" y="1053783"/>
                  </a:lnTo>
                  <a:lnTo>
                    <a:pt x="1120007" y="1061720"/>
                  </a:lnTo>
                  <a:lnTo>
                    <a:pt x="1117781" y="1069340"/>
                  </a:lnTo>
                  <a:lnTo>
                    <a:pt x="1115555" y="1076643"/>
                  </a:lnTo>
                  <a:lnTo>
                    <a:pt x="1112693" y="1084263"/>
                  </a:lnTo>
                  <a:lnTo>
                    <a:pt x="1109513" y="1091565"/>
                  </a:lnTo>
                  <a:lnTo>
                    <a:pt x="1106333" y="1098868"/>
                  </a:lnTo>
                  <a:lnTo>
                    <a:pt x="1102517" y="1105853"/>
                  </a:lnTo>
                  <a:lnTo>
                    <a:pt x="1098064" y="1112520"/>
                  </a:lnTo>
                  <a:lnTo>
                    <a:pt x="1093930" y="1119188"/>
                  </a:lnTo>
                  <a:lnTo>
                    <a:pt x="1088842" y="1125855"/>
                  </a:lnTo>
                  <a:lnTo>
                    <a:pt x="1083118" y="1132205"/>
                  </a:lnTo>
                  <a:lnTo>
                    <a:pt x="1077712" y="1138238"/>
                  </a:lnTo>
                  <a:lnTo>
                    <a:pt x="1071352" y="1143953"/>
                  </a:lnTo>
                  <a:lnTo>
                    <a:pt x="1064992" y="1149033"/>
                  </a:lnTo>
                  <a:lnTo>
                    <a:pt x="1058631" y="1154113"/>
                  </a:lnTo>
                  <a:lnTo>
                    <a:pt x="1051953" y="1158558"/>
                  </a:lnTo>
                  <a:lnTo>
                    <a:pt x="1045275" y="1163003"/>
                  </a:lnTo>
                  <a:lnTo>
                    <a:pt x="1038279" y="1166813"/>
                  </a:lnTo>
                  <a:lnTo>
                    <a:pt x="1031283" y="1169988"/>
                  </a:lnTo>
                  <a:lnTo>
                    <a:pt x="1023650" y="1173163"/>
                  </a:lnTo>
                  <a:lnTo>
                    <a:pt x="1023650" y="1562101"/>
                  </a:lnTo>
                  <a:lnTo>
                    <a:pt x="1023650" y="1567816"/>
                  </a:lnTo>
                  <a:lnTo>
                    <a:pt x="1022378" y="1573848"/>
                  </a:lnTo>
                  <a:lnTo>
                    <a:pt x="1021424" y="1579246"/>
                  </a:lnTo>
                  <a:lnTo>
                    <a:pt x="1019198" y="1584961"/>
                  </a:lnTo>
                  <a:lnTo>
                    <a:pt x="1016654" y="1590041"/>
                  </a:lnTo>
                  <a:lnTo>
                    <a:pt x="1013792" y="1594803"/>
                  </a:lnTo>
                  <a:lnTo>
                    <a:pt x="1010294" y="1599566"/>
                  </a:lnTo>
                  <a:lnTo>
                    <a:pt x="1006796" y="1603376"/>
                  </a:lnTo>
                  <a:lnTo>
                    <a:pt x="1002344" y="1607186"/>
                  </a:lnTo>
                  <a:lnTo>
                    <a:pt x="997892" y="1610361"/>
                  </a:lnTo>
                  <a:lnTo>
                    <a:pt x="993439" y="1613536"/>
                  </a:lnTo>
                  <a:lnTo>
                    <a:pt x="988033" y="1616076"/>
                  </a:lnTo>
                  <a:lnTo>
                    <a:pt x="982627" y="1617981"/>
                  </a:lnTo>
                  <a:lnTo>
                    <a:pt x="977221" y="1619568"/>
                  </a:lnTo>
                  <a:lnTo>
                    <a:pt x="971179" y="1620203"/>
                  </a:lnTo>
                  <a:lnTo>
                    <a:pt x="965455" y="1620838"/>
                  </a:lnTo>
                  <a:lnTo>
                    <a:pt x="959413" y="1620203"/>
                  </a:lnTo>
                  <a:lnTo>
                    <a:pt x="953370" y="1619568"/>
                  </a:lnTo>
                  <a:lnTo>
                    <a:pt x="947964" y="1617981"/>
                  </a:lnTo>
                  <a:lnTo>
                    <a:pt x="942558" y="1616076"/>
                  </a:lnTo>
                  <a:lnTo>
                    <a:pt x="937470" y="1613536"/>
                  </a:lnTo>
                  <a:lnTo>
                    <a:pt x="932700" y="1610361"/>
                  </a:lnTo>
                  <a:lnTo>
                    <a:pt x="927930" y="1607186"/>
                  </a:lnTo>
                  <a:lnTo>
                    <a:pt x="923795" y="1603376"/>
                  </a:lnTo>
                  <a:lnTo>
                    <a:pt x="919979" y="1599566"/>
                  </a:lnTo>
                  <a:lnTo>
                    <a:pt x="916799" y="1594803"/>
                  </a:lnTo>
                  <a:lnTo>
                    <a:pt x="913619" y="1590041"/>
                  </a:lnTo>
                  <a:lnTo>
                    <a:pt x="911393" y="1584961"/>
                  </a:lnTo>
                  <a:lnTo>
                    <a:pt x="909485" y="1579246"/>
                  </a:lnTo>
                  <a:lnTo>
                    <a:pt x="907895" y="1573848"/>
                  </a:lnTo>
                  <a:lnTo>
                    <a:pt x="906941" y="1567816"/>
                  </a:lnTo>
                  <a:lnTo>
                    <a:pt x="906623" y="1562101"/>
                  </a:lnTo>
                  <a:lnTo>
                    <a:pt x="906623" y="1173163"/>
                  </a:lnTo>
                  <a:lnTo>
                    <a:pt x="899627" y="1169988"/>
                  </a:lnTo>
                  <a:lnTo>
                    <a:pt x="892313" y="1166813"/>
                  </a:lnTo>
                  <a:lnTo>
                    <a:pt x="885316" y="1163003"/>
                  </a:lnTo>
                  <a:lnTo>
                    <a:pt x="878638" y="1158558"/>
                  </a:lnTo>
                  <a:lnTo>
                    <a:pt x="871960" y="1154113"/>
                  </a:lnTo>
                  <a:lnTo>
                    <a:pt x="865282" y="1149033"/>
                  </a:lnTo>
                  <a:lnTo>
                    <a:pt x="858922" y="1143953"/>
                  </a:lnTo>
                  <a:lnTo>
                    <a:pt x="852879" y="1138238"/>
                  </a:lnTo>
                  <a:lnTo>
                    <a:pt x="847473" y="1132205"/>
                  </a:lnTo>
                  <a:lnTo>
                    <a:pt x="842385" y="1125855"/>
                  </a:lnTo>
                  <a:lnTo>
                    <a:pt x="837297" y="1119505"/>
                  </a:lnTo>
                  <a:lnTo>
                    <a:pt x="832845" y="1113473"/>
                  </a:lnTo>
                  <a:lnTo>
                    <a:pt x="828393" y="1106488"/>
                  </a:lnTo>
                  <a:lnTo>
                    <a:pt x="824577" y="1099503"/>
                  </a:lnTo>
                  <a:lnTo>
                    <a:pt x="821397" y="1092835"/>
                  </a:lnTo>
                  <a:lnTo>
                    <a:pt x="818216" y="1085850"/>
                  </a:lnTo>
                  <a:lnTo>
                    <a:pt x="815354" y="1078230"/>
                  </a:lnTo>
                  <a:lnTo>
                    <a:pt x="813128" y="1071245"/>
                  </a:lnTo>
                  <a:lnTo>
                    <a:pt x="811220" y="1063625"/>
                  </a:lnTo>
                  <a:lnTo>
                    <a:pt x="809630" y="1056323"/>
                  </a:lnTo>
                  <a:lnTo>
                    <a:pt x="808040" y="1048703"/>
                  </a:lnTo>
                  <a:lnTo>
                    <a:pt x="807086" y="1041400"/>
                  </a:lnTo>
                  <a:lnTo>
                    <a:pt x="806768" y="1033463"/>
                  </a:lnTo>
                  <a:lnTo>
                    <a:pt x="806450" y="1025843"/>
                  </a:lnTo>
                  <a:lnTo>
                    <a:pt x="806768" y="1018540"/>
                  </a:lnTo>
                  <a:lnTo>
                    <a:pt x="807086" y="1010920"/>
                  </a:lnTo>
                  <a:lnTo>
                    <a:pt x="808040" y="1002983"/>
                  </a:lnTo>
                  <a:lnTo>
                    <a:pt x="809630" y="995680"/>
                  </a:lnTo>
                  <a:lnTo>
                    <a:pt x="811220" y="988060"/>
                  </a:lnTo>
                  <a:lnTo>
                    <a:pt x="813128" y="981075"/>
                  </a:lnTo>
                  <a:lnTo>
                    <a:pt x="815354" y="973455"/>
                  </a:lnTo>
                  <a:lnTo>
                    <a:pt x="818216" y="966470"/>
                  </a:lnTo>
                  <a:lnTo>
                    <a:pt x="821397" y="959485"/>
                  </a:lnTo>
                  <a:lnTo>
                    <a:pt x="824577" y="952183"/>
                  </a:lnTo>
                  <a:lnTo>
                    <a:pt x="828393" y="945515"/>
                  </a:lnTo>
                  <a:lnTo>
                    <a:pt x="832845" y="938848"/>
                  </a:lnTo>
                  <a:lnTo>
                    <a:pt x="837297" y="932180"/>
                  </a:lnTo>
                  <a:lnTo>
                    <a:pt x="842385" y="925830"/>
                  </a:lnTo>
                  <a:lnTo>
                    <a:pt x="847473" y="920115"/>
                  </a:lnTo>
                  <a:lnTo>
                    <a:pt x="852879" y="914083"/>
                  </a:lnTo>
                  <a:lnTo>
                    <a:pt x="859240" y="908368"/>
                  </a:lnTo>
                  <a:lnTo>
                    <a:pt x="865282" y="902653"/>
                  </a:lnTo>
                  <a:lnTo>
                    <a:pt x="871960" y="897890"/>
                  </a:lnTo>
                  <a:lnTo>
                    <a:pt x="878638" y="893445"/>
                  </a:lnTo>
                  <a:lnTo>
                    <a:pt x="885316" y="889000"/>
                  </a:lnTo>
                  <a:lnTo>
                    <a:pt x="892313" y="885508"/>
                  </a:lnTo>
                  <a:lnTo>
                    <a:pt x="899627" y="882015"/>
                  </a:lnTo>
                  <a:lnTo>
                    <a:pt x="906941" y="878840"/>
                  </a:lnTo>
                  <a:lnTo>
                    <a:pt x="914573" y="875983"/>
                  </a:lnTo>
                  <a:lnTo>
                    <a:pt x="921887" y="873760"/>
                  </a:lnTo>
                  <a:lnTo>
                    <a:pt x="929520" y="872173"/>
                  </a:lnTo>
                  <a:lnTo>
                    <a:pt x="936834" y="870585"/>
                  </a:lnTo>
                  <a:lnTo>
                    <a:pt x="944784" y="869315"/>
                  </a:lnTo>
                  <a:lnTo>
                    <a:pt x="952734" y="868363"/>
                  </a:lnTo>
                  <a:lnTo>
                    <a:pt x="960685" y="868045"/>
                  </a:lnTo>
                  <a:lnTo>
                    <a:pt x="967999" y="867728"/>
                  </a:lnTo>
                  <a:lnTo>
                    <a:pt x="1216364" y="620078"/>
                  </a:lnTo>
                  <a:lnTo>
                    <a:pt x="1219862" y="616585"/>
                  </a:lnTo>
                  <a:lnTo>
                    <a:pt x="1223996" y="613410"/>
                  </a:lnTo>
                  <a:lnTo>
                    <a:pt x="1228130" y="610235"/>
                  </a:lnTo>
                  <a:lnTo>
                    <a:pt x="1232264" y="607060"/>
                  </a:lnTo>
                  <a:lnTo>
                    <a:pt x="1236398" y="604520"/>
                  </a:lnTo>
                  <a:lnTo>
                    <a:pt x="1240851" y="601980"/>
                  </a:lnTo>
                  <a:lnTo>
                    <a:pt x="1245621" y="599758"/>
                  </a:lnTo>
                  <a:lnTo>
                    <a:pt x="1250073" y="597535"/>
                  </a:lnTo>
                  <a:lnTo>
                    <a:pt x="1254843" y="596265"/>
                  </a:lnTo>
                  <a:lnTo>
                    <a:pt x="1259295" y="594678"/>
                  </a:lnTo>
                  <a:lnTo>
                    <a:pt x="1264065" y="593408"/>
                  </a:lnTo>
                  <a:lnTo>
                    <a:pt x="1268835" y="592138"/>
                  </a:lnTo>
                  <a:lnTo>
                    <a:pt x="1278694" y="590868"/>
                  </a:lnTo>
                  <a:lnTo>
                    <a:pt x="1288552" y="590550"/>
                  </a:lnTo>
                  <a:close/>
                  <a:moveTo>
                    <a:pt x="799395" y="26988"/>
                  </a:moveTo>
                  <a:lnTo>
                    <a:pt x="618825" y="785302"/>
                  </a:lnTo>
                  <a:lnTo>
                    <a:pt x="426196" y="592785"/>
                  </a:lnTo>
                  <a:lnTo>
                    <a:pt x="414454" y="608987"/>
                  </a:lnTo>
                  <a:lnTo>
                    <a:pt x="403030" y="625189"/>
                  </a:lnTo>
                  <a:lnTo>
                    <a:pt x="392240" y="641708"/>
                  </a:lnTo>
                  <a:lnTo>
                    <a:pt x="381450" y="658228"/>
                  </a:lnTo>
                  <a:lnTo>
                    <a:pt x="371295" y="674748"/>
                  </a:lnTo>
                  <a:lnTo>
                    <a:pt x="361775" y="691585"/>
                  </a:lnTo>
                  <a:lnTo>
                    <a:pt x="352254" y="709058"/>
                  </a:lnTo>
                  <a:lnTo>
                    <a:pt x="343369" y="726213"/>
                  </a:lnTo>
                  <a:lnTo>
                    <a:pt x="336387" y="741144"/>
                  </a:lnTo>
                  <a:lnTo>
                    <a:pt x="329088" y="756393"/>
                  </a:lnTo>
                  <a:lnTo>
                    <a:pt x="322741" y="771642"/>
                  </a:lnTo>
                  <a:lnTo>
                    <a:pt x="316711" y="786573"/>
                  </a:lnTo>
                  <a:lnTo>
                    <a:pt x="310365" y="801822"/>
                  </a:lnTo>
                  <a:lnTo>
                    <a:pt x="304652" y="817706"/>
                  </a:lnTo>
                  <a:lnTo>
                    <a:pt x="299257" y="832955"/>
                  </a:lnTo>
                  <a:lnTo>
                    <a:pt x="294180" y="848839"/>
                  </a:lnTo>
                  <a:lnTo>
                    <a:pt x="289420" y="864723"/>
                  </a:lnTo>
                  <a:lnTo>
                    <a:pt x="284977" y="880290"/>
                  </a:lnTo>
                  <a:lnTo>
                    <a:pt x="280851" y="896174"/>
                  </a:lnTo>
                  <a:lnTo>
                    <a:pt x="276726" y="912376"/>
                  </a:lnTo>
                  <a:lnTo>
                    <a:pt x="273235" y="927942"/>
                  </a:lnTo>
                  <a:lnTo>
                    <a:pt x="270062" y="944144"/>
                  </a:lnTo>
                  <a:lnTo>
                    <a:pt x="267523" y="960346"/>
                  </a:lnTo>
                  <a:lnTo>
                    <a:pt x="264667" y="976548"/>
                  </a:lnTo>
                  <a:lnTo>
                    <a:pt x="262128" y="992433"/>
                  </a:lnTo>
                  <a:lnTo>
                    <a:pt x="260224" y="1008634"/>
                  </a:lnTo>
                  <a:lnTo>
                    <a:pt x="258637" y="1024836"/>
                  </a:lnTo>
                  <a:lnTo>
                    <a:pt x="257050" y="1041038"/>
                  </a:lnTo>
                  <a:lnTo>
                    <a:pt x="256098" y="1057240"/>
                  </a:lnTo>
                  <a:lnTo>
                    <a:pt x="255464" y="1073760"/>
                  </a:lnTo>
                  <a:lnTo>
                    <a:pt x="254829" y="1089962"/>
                  </a:lnTo>
                  <a:lnTo>
                    <a:pt x="254829" y="1105846"/>
                  </a:lnTo>
                  <a:lnTo>
                    <a:pt x="254829" y="1122683"/>
                  </a:lnTo>
                  <a:lnTo>
                    <a:pt x="255464" y="1138568"/>
                  </a:lnTo>
                  <a:lnTo>
                    <a:pt x="256416" y="1155087"/>
                  </a:lnTo>
                  <a:lnTo>
                    <a:pt x="257050" y="1171289"/>
                  </a:lnTo>
                  <a:lnTo>
                    <a:pt x="258637" y="1187491"/>
                  </a:lnTo>
                  <a:lnTo>
                    <a:pt x="260224" y="1203693"/>
                  </a:lnTo>
                  <a:lnTo>
                    <a:pt x="262128" y="1219895"/>
                  </a:lnTo>
                  <a:lnTo>
                    <a:pt x="264667" y="1236097"/>
                  </a:lnTo>
                  <a:lnTo>
                    <a:pt x="267523" y="1251981"/>
                  </a:lnTo>
                  <a:lnTo>
                    <a:pt x="270379" y="1268183"/>
                  </a:lnTo>
                  <a:lnTo>
                    <a:pt x="273552" y="1284385"/>
                  </a:lnTo>
                  <a:lnTo>
                    <a:pt x="277361" y="1300269"/>
                  </a:lnTo>
                  <a:lnTo>
                    <a:pt x="281169" y="1316153"/>
                  </a:lnTo>
                  <a:lnTo>
                    <a:pt x="284977" y="1332038"/>
                  </a:lnTo>
                  <a:lnTo>
                    <a:pt x="289737" y="1347922"/>
                  </a:lnTo>
                  <a:lnTo>
                    <a:pt x="294497" y="1363488"/>
                  </a:lnTo>
                  <a:lnTo>
                    <a:pt x="299575" y="1379373"/>
                  </a:lnTo>
                  <a:lnTo>
                    <a:pt x="305287" y="1394622"/>
                  </a:lnTo>
                  <a:lnTo>
                    <a:pt x="310682" y="1410188"/>
                  </a:lnTo>
                  <a:lnTo>
                    <a:pt x="317029" y="1425437"/>
                  </a:lnTo>
                  <a:lnTo>
                    <a:pt x="323376" y="1440686"/>
                  </a:lnTo>
                  <a:lnTo>
                    <a:pt x="330040" y="1456252"/>
                  </a:lnTo>
                  <a:lnTo>
                    <a:pt x="337022" y="1471184"/>
                  </a:lnTo>
                  <a:lnTo>
                    <a:pt x="344003" y="1486115"/>
                  </a:lnTo>
                  <a:lnTo>
                    <a:pt x="351620" y="1501046"/>
                  </a:lnTo>
                  <a:lnTo>
                    <a:pt x="359553" y="1515660"/>
                  </a:lnTo>
                  <a:lnTo>
                    <a:pt x="367804" y="1530273"/>
                  </a:lnTo>
                  <a:lnTo>
                    <a:pt x="376373" y="1544887"/>
                  </a:lnTo>
                  <a:lnTo>
                    <a:pt x="384941" y="1558865"/>
                  </a:lnTo>
                  <a:lnTo>
                    <a:pt x="394461" y="1573161"/>
                  </a:lnTo>
                  <a:lnTo>
                    <a:pt x="403982" y="1587139"/>
                  </a:lnTo>
                  <a:lnTo>
                    <a:pt x="413819" y="1601117"/>
                  </a:lnTo>
                  <a:lnTo>
                    <a:pt x="423657" y="1614777"/>
                  </a:lnTo>
                  <a:lnTo>
                    <a:pt x="434130" y="1628120"/>
                  </a:lnTo>
                  <a:lnTo>
                    <a:pt x="444919" y="1641780"/>
                  </a:lnTo>
                  <a:lnTo>
                    <a:pt x="455709" y="1655123"/>
                  </a:lnTo>
                  <a:lnTo>
                    <a:pt x="466816" y="1668148"/>
                  </a:lnTo>
                  <a:lnTo>
                    <a:pt x="478558" y="1680856"/>
                  </a:lnTo>
                  <a:lnTo>
                    <a:pt x="490300" y="1693563"/>
                  </a:lnTo>
                  <a:lnTo>
                    <a:pt x="502676" y="1706270"/>
                  </a:lnTo>
                  <a:lnTo>
                    <a:pt x="512832" y="1716119"/>
                  </a:lnTo>
                  <a:lnTo>
                    <a:pt x="522987" y="1725967"/>
                  </a:lnTo>
                  <a:lnTo>
                    <a:pt x="533776" y="1735497"/>
                  </a:lnTo>
                  <a:lnTo>
                    <a:pt x="544249" y="1744710"/>
                  </a:lnTo>
                  <a:lnTo>
                    <a:pt x="555039" y="1753923"/>
                  </a:lnTo>
                  <a:lnTo>
                    <a:pt x="565511" y="1762818"/>
                  </a:lnTo>
                  <a:lnTo>
                    <a:pt x="587725" y="1780291"/>
                  </a:lnTo>
                  <a:lnTo>
                    <a:pt x="609939" y="1796811"/>
                  </a:lnTo>
                  <a:lnTo>
                    <a:pt x="633106" y="1812695"/>
                  </a:lnTo>
                  <a:lnTo>
                    <a:pt x="656589" y="1827626"/>
                  </a:lnTo>
                  <a:lnTo>
                    <a:pt x="680073" y="1841604"/>
                  </a:lnTo>
                  <a:lnTo>
                    <a:pt x="704509" y="1854629"/>
                  </a:lnTo>
                  <a:lnTo>
                    <a:pt x="728944" y="1867337"/>
                  </a:lnTo>
                  <a:lnTo>
                    <a:pt x="753697" y="1878774"/>
                  </a:lnTo>
                  <a:lnTo>
                    <a:pt x="778768" y="1889257"/>
                  </a:lnTo>
                  <a:lnTo>
                    <a:pt x="804155" y="1899741"/>
                  </a:lnTo>
                  <a:lnTo>
                    <a:pt x="829543" y="1908636"/>
                  </a:lnTo>
                  <a:lnTo>
                    <a:pt x="855566" y="1916896"/>
                  </a:lnTo>
                  <a:lnTo>
                    <a:pt x="881906" y="1923885"/>
                  </a:lnTo>
                  <a:lnTo>
                    <a:pt x="908245" y="1930556"/>
                  </a:lnTo>
                  <a:lnTo>
                    <a:pt x="934585" y="1936592"/>
                  </a:lnTo>
                  <a:lnTo>
                    <a:pt x="961242" y="1941357"/>
                  </a:lnTo>
                  <a:lnTo>
                    <a:pt x="988217" y="1945805"/>
                  </a:lnTo>
                  <a:lnTo>
                    <a:pt x="1014874" y="1948982"/>
                  </a:lnTo>
                  <a:lnTo>
                    <a:pt x="1042165" y="1951206"/>
                  </a:lnTo>
                  <a:lnTo>
                    <a:pt x="1068823" y="1952794"/>
                  </a:lnTo>
                  <a:lnTo>
                    <a:pt x="1095797" y="1953112"/>
                  </a:lnTo>
                  <a:lnTo>
                    <a:pt x="1123089" y="1953112"/>
                  </a:lnTo>
                  <a:lnTo>
                    <a:pt x="1150063" y="1951841"/>
                  </a:lnTo>
                  <a:lnTo>
                    <a:pt x="1177355" y="1950253"/>
                  </a:lnTo>
                  <a:lnTo>
                    <a:pt x="1204012" y="1947711"/>
                  </a:lnTo>
                  <a:lnTo>
                    <a:pt x="1231304" y="1944217"/>
                  </a:lnTo>
                  <a:lnTo>
                    <a:pt x="1257961" y="1939451"/>
                  </a:lnTo>
                  <a:lnTo>
                    <a:pt x="1284618" y="1934368"/>
                  </a:lnTo>
                  <a:lnTo>
                    <a:pt x="1311275" y="1928015"/>
                  </a:lnTo>
                  <a:lnTo>
                    <a:pt x="1258913" y="2147853"/>
                  </a:lnTo>
                  <a:lnTo>
                    <a:pt x="1246219" y="2200588"/>
                  </a:lnTo>
                  <a:lnTo>
                    <a:pt x="1220514" y="2203130"/>
                  </a:lnTo>
                  <a:lnTo>
                    <a:pt x="1195126" y="2205989"/>
                  </a:lnTo>
                  <a:lnTo>
                    <a:pt x="1169104" y="2207895"/>
                  </a:lnTo>
                  <a:lnTo>
                    <a:pt x="1143082" y="2209166"/>
                  </a:lnTo>
                  <a:lnTo>
                    <a:pt x="1117694" y="2209801"/>
                  </a:lnTo>
                  <a:lnTo>
                    <a:pt x="1091672" y="2209801"/>
                  </a:lnTo>
                  <a:lnTo>
                    <a:pt x="1065649" y="2209483"/>
                  </a:lnTo>
                  <a:lnTo>
                    <a:pt x="1039627" y="2208530"/>
                  </a:lnTo>
                  <a:lnTo>
                    <a:pt x="1013287" y="2206307"/>
                  </a:lnTo>
                  <a:lnTo>
                    <a:pt x="987265" y="2204083"/>
                  </a:lnTo>
                  <a:lnTo>
                    <a:pt x="961242" y="2201224"/>
                  </a:lnTo>
                  <a:lnTo>
                    <a:pt x="935537" y="2197411"/>
                  </a:lnTo>
                  <a:lnTo>
                    <a:pt x="909832" y="2193282"/>
                  </a:lnTo>
                  <a:lnTo>
                    <a:pt x="883810" y="2188199"/>
                  </a:lnTo>
                  <a:lnTo>
                    <a:pt x="857787" y="2182798"/>
                  </a:lnTo>
                  <a:lnTo>
                    <a:pt x="832400" y="2176762"/>
                  </a:lnTo>
                  <a:lnTo>
                    <a:pt x="832717" y="2174856"/>
                  </a:lnTo>
                  <a:lnTo>
                    <a:pt x="814946" y="2170091"/>
                  </a:lnTo>
                  <a:lnTo>
                    <a:pt x="797808" y="2165325"/>
                  </a:lnTo>
                  <a:lnTo>
                    <a:pt x="780037" y="2160242"/>
                  </a:lnTo>
                  <a:lnTo>
                    <a:pt x="762583" y="2154842"/>
                  </a:lnTo>
                  <a:lnTo>
                    <a:pt x="745446" y="2149441"/>
                  </a:lnTo>
                  <a:lnTo>
                    <a:pt x="727992" y="2143087"/>
                  </a:lnTo>
                  <a:lnTo>
                    <a:pt x="710856" y="2136734"/>
                  </a:lnTo>
                  <a:lnTo>
                    <a:pt x="693719" y="2130380"/>
                  </a:lnTo>
                  <a:lnTo>
                    <a:pt x="676900" y="2123391"/>
                  </a:lnTo>
                  <a:lnTo>
                    <a:pt x="660080" y="2116084"/>
                  </a:lnTo>
                  <a:lnTo>
                    <a:pt x="642943" y="2108777"/>
                  </a:lnTo>
                  <a:lnTo>
                    <a:pt x="626441" y="2100835"/>
                  </a:lnTo>
                  <a:lnTo>
                    <a:pt x="609939" y="2092893"/>
                  </a:lnTo>
                  <a:lnTo>
                    <a:pt x="593437" y="2084633"/>
                  </a:lnTo>
                  <a:lnTo>
                    <a:pt x="577253" y="2076056"/>
                  </a:lnTo>
                  <a:lnTo>
                    <a:pt x="561385" y="2067478"/>
                  </a:lnTo>
                  <a:lnTo>
                    <a:pt x="545201" y="2057948"/>
                  </a:lnTo>
                  <a:lnTo>
                    <a:pt x="529016" y="2048417"/>
                  </a:lnTo>
                  <a:lnTo>
                    <a:pt x="513149" y="2038887"/>
                  </a:lnTo>
                  <a:lnTo>
                    <a:pt x="497916" y="2028721"/>
                  </a:lnTo>
                  <a:lnTo>
                    <a:pt x="482049" y="2018555"/>
                  </a:lnTo>
                  <a:lnTo>
                    <a:pt x="466816" y="2007754"/>
                  </a:lnTo>
                  <a:lnTo>
                    <a:pt x="451901" y="1996952"/>
                  </a:lnTo>
                  <a:lnTo>
                    <a:pt x="436668" y="1985833"/>
                  </a:lnTo>
                  <a:lnTo>
                    <a:pt x="422070" y="1974397"/>
                  </a:lnTo>
                  <a:lnTo>
                    <a:pt x="407155" y="1962642"/>
                  </a:lnTo>
                  <a:lnTo>
                    <a:pt x="392557" y="1950888"/>
                  </a:lnTo>
                  <a:lnTo>
                    <a:pt x="378277" y="1938498"/>
                  </a:lnTo>
                  <a:lnTo>
                    <a:pt x="364313" y="1926109"/>
                  </a:lnTo>
                  <a:lnTo>
                    <a:pt x="350033" y="1913083"/>
                  </a:lnTo>
                  <a:lnTo>
                    <a:pt x="336387" y="1900058"/>
                  </a:lnTo>
                  <a:lnTo>
                    <a:pt x="322424" y="1886716"/>
                  </a:lnTo>
                  <a:lnTo>
                    <a:pt x="305604" y="1869243"/>
                  </a:lnTo>
                  <a:lnTo>
                    <a:pt x="289420" y="1852088"/>
                  </a:lnTo>
                  <a:lnTo>
                    <a:pt x="273235" y="1833980"/>
                  </a:lnTo>
                  <a:lnTo>
                    <a:pt x="258002" y="1815554"/>
                  </a:lnTo>
                  <a:lnTo>
                    <a:pt x="242452" y="1797446"/>
                  </a:lnTo>
                  <a:lnTo>
                    <a:pt x="228172" y="1779020"/>
                  </a:lnTo>
                  <a:lnTo>
                    <a:pt x="213891" y="1760277"/>
                  </a:lnTo>
                  <a:lnTo>
                    <a:pt x="200245" y="1741216"/>
                  </a:lnTo>
                  <a:lnTo>
                    <a:pt x="187234" y="1721837"/>
                  </a:lnTo>
                  <a:lnTo>
                    <a:pt x="174223" y="1702141"/>
                  </a:lnTo>
                  <a:lnTo>
                    <a:pt x="161846" y="1682444"/>
                  </a:lnTo>
                  <a:lnTo>
                    <a:pt x="150105" y="1662748"/>
                  </a:lnTo>
                  <a:lnTo>
                    <a:pt x="138363" y="1642734"/>
                  </a:lnTo>
                  <a:lnTo>
                    <a:pt x="127573" y="1622402"/>
                  </a:lnTo>
                  <a:lnTo>
                    <a:pt x="117101" y="1602388"/>
                  </a:lnTo>
                  <a:lnTo>
                    <a:pt x="106946" y="1581420"/>
                  </a:lnTo>
                  <a:lnTo>
                    <a:pt x="97425" y="1560453"/>
                  </a:lnTo>
                  <a:lnTo>
                    <a:pt x="87905" y="1539486"/>
                  </a:lnTo>
                  <a:lnTo>
                    <a:pt x="79336" y="1518836"/>
                  </a:lnTo>
                  <a:lnTo>
                    <a:pt x="71085" y="1497551"/>
                  </a:lnTo>
                  <a:lnTo>
                    <a:pt x="63152" y="1476267"/>
                  </a:lnTo>
                  <a:lnTo>
                    <a:pt x="56170" y="1454664"/>
                  </a:lnTo>
                  <a:lnTo>
                    <a:pt x="49189" y="1432744"/>
                  </a:lnTo>
                  <a:lnTo>
                    <a:pt x="42842" y="1411141"/>
                  </a:lnTo>
                  <a:lnTo>
                    <a:pt x="36495" y="1389539"/>
                  </a:lnTo>
                  <a:lnTo>
                    <a:pt x="31100" y="1367618"/>
                  </a:lnTo>
                  <a:lnTo>
                    <a:pt x="25705" y="1345380"/>
                  </a:lnTo>
                  <a:lnTo>
                    <a:pt x="21262" y="1323460"/>
                  </a:lnTo>
                  <a:lnTo>
                    <a:pt x="17137" y="1301222"/>
                  </a:lnTo>
                  <a:lnTo>
                    <a:pt x="13328" y="1278984"/>
                  </a:lnTo>
                  <a:lnTo>
                    <a:pt x="10155" y="1256746"/>
                  </a:lnTo>
                  <a:lnTo>
                    <a:pt x="7299" y="1234508"/>
                  </a:lnTo>
                  <a:lnTo>
                    <a:pt x="5077" y="1211953"/>
                  </a:lnTo>
                  <a:lnTo>
                    <a:pt x="2856" y="1189397"/>
                  </a:lnTo>
                  <a:lnTo>
                    <a:pt x="1587" y="1167159"/>
                  </a:lnTo>
                  <a:lnTo>
                    <a:pt x="317" y="1144604"/>
                  </a:lnTo>
                  <a:lnTo>
                    <a:pt x="0" y="1122048"/>
                  </a:lnTo>
                  <a:lnTo>
                    <a:pt x="0" y="1099810"/>
                  </a:lnTo>
                  <a:lnTo>
                    <a:pt x="0" y="1077254"/>
                  </a:lnTo>
                  <a:lnTo>
                    <a:pt x="635" y="1054699"/>
                  </a:lnTo>
                  <a:lnTo>
                    <a:pt x="2221" y="1032461"/>
                  </a:lnTo>
                  <a:lnTo>
                    <a:pt x="3808" y="1009905"/>
                  </a:lnTo>
                  <a:lnTo>
                    <a:pt x="5712" y="987350"/>
                  </a:lnTo>
                  <a:lnTo>
                    <a:pt x="8568" y="965429"/>
                  </a:lnTo>
                  <a:lnTo>
                    <a:pt x="11742" y="942874"/>
                  </a:lnTo>
                  <a:lnTo>
                    <a:pt x="14915" y="920636"/>
                  </a:lnTo>
                  <a:lnTo>
                    <a:pt x="19041" y="898398"/>
                  </a:lnTo>
                  <a:lnTo>
                    <a:pt x="23484" y="876478"/>
                  </a:lnTo>
                  <a:lnTo>
                    <a:pt x="28244" y="854240"/>
                  </a:lnTo>
                  <a:lnTo>
                    <a:pt x="33639" y="832319"/>
                  </a:lnTo>
                  <a:lnTo>
                    <a:pt x="39351" y="810717"/>
                  </a:lnTo>
                  <a:lnTo>
                    <a:pt x="45380" y="788479"/>
                  </a:lnTo>
                  <a:lnTo>
                    <a:pt x="52045" y="766876"/>
                  </a:lnTo>
                  <a:lnTo>
                    <a:pt x="59344" y="745591"/>
                  </a:lnTo>
                  <a:lnTo>
                    <a:pt x="66643" y="723989"/>
                  </a:lnTo>
                  <a:lnTo>
                    <a:pt x="74894" y="702704"/>
                  </a:lnTo>
                  <a:lnTo>
                    <a:pt x="83145" y="681737"/>
                  </a:lnTo>
                  <a:lnTo>
                    <a:pt x="92348" y="660452"/>
                  </a:lnTo>
                  <a:lnTo>
                    <a:pt x="101868" y="639802"/>
                  </a:lnTo>
                  <a:lnTo>
                    <a:pt x="111706" y="619153"/>
                  </a:lnTo>
                  <a:lnTo>
                    <a:pt x="121861" y="598821"/>
                  </a:lnTo>
                  <a:lnTo>
                    <a:pt x="132333" y="578171"/>
                  </a:lnTo>
                  <a:lnTo>
                    <a:pt x="143758" y="558157"/>
                  </a:lnTo>
                  <a:lnTo>
                    <a:pt x="155182" y="538143"/>
                  </a:lnTo>
                  <a:lnTo>
                    <a:pt x="165337" y="521623"/>
                  </a:lnTo>
                  <a:lnTo>
                    <a:pt x="175810" y="505422"/>
                  </a:lnTo>
                  <a:lnTo>
                    <a:pt x="186282" y="489220"/>
                  </a:lnTo>
                  <a:lnTo>
                    <a:pt x="197389" y="473018"/>
                  </a:lnTo>
                  <a:lnTo>
                    <a:pt x="208814" y="457451"/>
                  </a:lnTo>
                  <a:lnTo>
                    <a:pt x="220238" y="441567"/>
                  </a:lnTo>
                  <a:lnTo>
                    <a:pt x="231980" y="425683"/>
                  </a:lnTo>
                  <a:lnTo>
                    <a:pt x="244039" y="410434"/>
                  </a:lnTo>
                  <a:lnTo>
                    <a:pt x="41255" y="207115"/>
                  </a:lnTo>
                  <a:lnTo>
                    <a:pt x="799395" y="26988"/>
                  </a:lnTo>
                  <a:close/>
                  <a:moveTo>
                    <a:pt x="1115113" y="0"/>
                  </a:moveTo>
                  <a:lnTo>
                    <a:pt x="1141155" y="953"/>
                  </a:lnTo>
                  <a:lnTo>
                    <a:pt x="1167196" y="1906"/>
                  </a:lnTo>
                  <a:lnTo>
                    <a:pt x="1193555" y="3494"/>
                  </a:lnTo>
                  <a:lnTo>
                    <a:pt x="1219596" y="6035"/>
                  </a:lnTo>
                  <a:lnTo>
                    <a:pt x="1245320" y="9212"/>
                  </a:lnTo>
                  <a:lnTo>
                    <a:pt x="1271044" y="12706"/>
                  </a:lnTo>
                  <a:lnTo>
                    <a:pt x="1297085" y="17152"/>
                  </a:lnTo>
                  <a:lnTo>
                    <a:pt x="1323126" y="21599"/>
                  </a:lnTo>
                  <a:lnTo>
                    <a:pt x="1348532" y="27317"/>
                  </a:lnTo>
                  <a:lnTo>
                    <a:pt x="1374574" y="33670"/>
                  </a:lnTo>
                  <a:lnTo>
                    <a:pt x="1392676" y="38434"/>
                  </a:lnTo>
                  <a:lnTo>
                    <a:pt x="1410460" y="42881"/>
                  </a:lnTo>
                  <a:lnTo>
                    <a:pt x="1428244" y="48599"/>
                  </a:lnTo>
                  <a:lnTo>
                    <a:pt x="1445711" y="53999"/>
                  </a:lnTo>
                  <a:lnTo>
                    <a:pt x="1463495" y="60034"/>
                  </a:lnTo>
                  <a:lnTo>
                    <a:pt x="1480962" y="66387"/>
                  </a:lnTo>
                  <a:lnTo>
                    <a:pt x="1498746" y="72422"/>
                  </a:lnTo>
                  <a:lnTo>
                    <a:pt x="1515578" y="79092"/>
                  </a:lnTo>
                  <a:lnTo>
                    <a:pt x="1532727" y="86398"/>
                  </a:lnTo>
                  <a:lnTo>
                    <a:pt x="1549876" y="93703"/>
                  </a:lnTo>
                  <a:lnTo>
                    <a:pt x="1566708" y="101327"/>
                  </a:lnTo>
                  <a:lnTo>
                    <a:pt x="1583222" y="109585"/>
                  </a:lnTo>
                  <a:lnTo>
                    <a:pt x="1600053" y="117526"/>
                  </a:lnTo>
                  <a:lnTo>
                    <a:pt x="1616250" y="126103"/>
                  </a:lnTo>
                  <a:lnTo>
                    <a:pt x="1632764" y="134679"/>
                  </a:lnTo>
                  <a:lnTo>
                    <a:pt x="1648960" y="143890"/>
                  </a:lnTo>
                  <a:lnTo>
                    <a:pt x="1665157" y="152784"/>
                  </a:lnTo>
                  <a:lnTo>
                    <a:pt x="1681035" y="162631"/>
                  </a:lnTo>
                  <a:lnTo>
                    <a:pt x="1696597" y="172478"/>
                  </a:lnTo>
                  <a:lnTo>
                    <a:pt x="1712158" y="182325"/>
                  </a:lnTo>
                  <a:lnTo>
                    <a:pt x="1727402" y="193124"/>
                  </a:lnTo>
                  <a:lnTo>
                    <a:pt x="1742645" y="203606"/>
                  </a:lnTo>
                  <a:lnTo>
                    <a:pt x="1757572" y="214406"/>
                  </a:lnTo>
                  <a:lnTo>
                    <a:pt x="1772498" y="225206"/>
                  </a:lnTo>
                  <a:lnTo>
                    <a:pt x="1787106" y="236641"/>
                  </a:lnTo>
                  <a:lnTo>
                    <a:pt x="1801715" y="248711"/>
                  </a:lnTo>
                  <a:lnTo>
                    <a:pt x="1816323" y="260464"/>
                  </a:lnTo>
                  <a:lnTo>
                    <a:pt x="1830614" y="272534"/>
                  </a:lnTo>
                  <a:lnTo>
                    <a:pt x="1844270" y="284922"/>
                  </a:lnTo>
                  <a:lnTo>
                    <a:pt x="1857926" y="297310"/>
                  </a:lnTo>
                  <a:lnTo>
                    <a:pt x="1871582" y="310333"/>
                  </a:lnTo>
                  <a:lnTo>
                    <a:pt x="1884920" y="323356"/>
                  </a:lnTo>
                  <a:lnTo>
                    <a:pt x="1901751" y="340826"/>
                  </a:lnTo>
                  <a:lnTo>
                    <a:pt x="1918265" y="358296"/>
                  </a:lnTo>
                  <a:lnTo>
                    <a:pt x="1934144" y="376084"/>
                  </a:lnTo>
                  <a:lnTo>
                    <a:pt x="1949706" y="394190"/>
                  </a:lnTo>
                  <a:lnTo>
                    <a:pt x="1964632" y="412295"/>
                  </a:lnTo>
                  <a:lnTo>
                    <a:pt x="1979240" y="431036"/>
                  </a:lnTo>
                  <a:lnTo>
                    <a:pt x="1993531" y="449776"/>
                  </a:lnTo>
                  <a:lnTo>
                    <a:pt x="2007187" y="468835"/>
                  </a:lnTo>
                  <a:lnTo>
                    <a:pt x="2020525" y="487893"/>
                  </a:lnTo>
                  <a:lnTo>
                    <a:pt x="2033228" y="507587"/>
                  </a:lnTo>
                  <a:lnTo>
                    <a:pt x="2045931" y="527280"/>
                  </a:lnTo>
                  <a:lnTo>
                    <a:pt x="2057682" y="546974"/>
                  </a:lnTo>
                  <a:lnTo>
                    <a:pt x="2069114" y="567303"/>
                  </a:lnTo>
                  <a:lnTo>
                    <a:pt x="2080230" y="587314"/>
                  </a:lnTo>
                  <a:lnTo>
                    <a:pt x="2090710" y="607643"/>
                  </a:lnTo>
                  <a:lnTo>
                    <a:pt x="2100555" y="628607"/>
                  </a:lnTo>
                  <a:lnTo>
                    <a:pt x="2110399" y="648936"/>
                  </a:lnTo>
                  <a:lnTo>
                    <a:pt x="2119609" y="670218"/>
                  </a:lnTo>
                  <a:lnTo>
                    <a:pt x="2128184" y="691182"/>
                  </a:lnTo>
                  <a:lnTo>
                    <a:pt x="2136441" y="712464"/>
                  </a:lnTo>
                  <a:lnTo>
                    <a:pt x="2144380" y="733745"/>
                  </a:lnTo>
                  <a:lnTo>
                    <a:pt x="2151684" y="755345"/>
                  </a:lnTo>
                  <a:lnTo>
                    <a:pt x="2158354" y="776627"/>
                  </a:lnTo>
                  <a:lnTo>
                    <a:pt x="2165023" y="798544"/>
                  </a:lnTo>
                  <a:lnTo>
                    <a:pt x="2171057" y="820461"/>
                  </a:lnTo>
                  <a:lnTo>
                    <a:pt x="2176455" y="842378"/>
                  </a:lnTo>
                  <a:lnTo>
                    <a:pt x="2181537" y="863977"/>
                  </a:lnTo>
                  <a:lnTo>
                    <a:pt x="2186300" y="886530"/>
                  </a:lnTo>
                  <a:lnTo>
                    <a:pt x="2190429" y="908447"/>
                  </a:lnTo>
                  <a:lnTo>
                    <a:pt x="2194240" y="930681"/>
                  </a:lnTo>
                  <a:lnTo>
                    <a:pt x="2197416" y="952916"/>
                  </a:lnTo>
                  <a:lnTo>
                    <a:pt x="2200591" y="975151"/>
                  </a:lnTo>
                  <a:lnTo>
                    <a:pt x="2202814" y="997703"/>
                  </a:lnTo>
                  <a:lnTo>
                    <a:pt x="2204402" y="1019938"/>
                  </a:lnTo>
                  <a:lnTo>
                    <a:pt x="2205990" y="1042490"/>
                  </a:lnTo>
                  <a:lnTo>
                    <a:pt x="2207260" y="1065043"/>
                  </a:lnTo>
                  <a:lnTo>
                    <a:pt x="2207578" y="1087277"/>
                  </a:lnTo>
                  <a:lnTo>
                    <a:pt x="2208213" y="1109830"/>
                  </a:lnTo>
                  <a:lnTo>
                    <a:pt x="2207578" y="1132382"/>
                  </a:lnTo>
                  <a:lnTo>
                    <a:pt x="2206943" y="1154617"/>
                  </a:lnTo>
                  <a:lnTo>
                    <a:pt x="2205673" y="1177169"/>
                  </a:lnTo>
                  <a:lnTo>
                    <a:pt x="2203767" y="1199721"/>
                  </a:lnTo>
                  <a:lnTo>
                    <a:pt x="2201862" y="1221956"/>
                  </a:lnTo>
                  <a:lnTo>
                    <a:pt x="2199003" y="1244508"/>
                  </a:lnTo>
                  <a:lnTo>
                    <a:pt x="2195828" y="1267061"/>
                  </a:lnTo>
                  <a:lnTo>
                    <a:pt x="2192652" y="1288978"/>
                  </a:lnTo>
                  <a:lnTo>
                    <a:pt x="2188841" y="1310895"/>
                  </a:lnTo>
                  <a:lnTo>
                    <a:pt x="2184077" y="1333447"/>
                  </a:lnTo>
                  <a:lnTo>
                    <a:pt x="2179314" y="1355047"/>
                  </a:lnTo>
                  <a:lnTo>
                    <a:pt x="2173915" y="1377281"/>
                  </a:lnTo>
                  <a:lnTo>
                    <a:pt x="2168198" y="1399198"/>
                  </a:lnTo>
                  <a:lnTo>
                    <a:pt x="2162165" y="1420798"/>
                  </a:lnTo>
                  <a:lnTo>
                    <a:pt x="2155178" y="1442397"/>
                  </a:lnTo>
                  <a:lnTo>
                    <a:pt x="2148191" y="1464314"/>
                  </a:lnTo>
                  <a:lnTo>
                    <a:pt x="2140887" y="1485596"/>
                  </a:lnTo>
                  <a:lnTo>
                    <a:pt x="2132630" y="1506878"/>
                  </a:lnTo>
                  <a:lnTo>
                    <a:pt x="2124055" y="1527842"/>
                  </a:lnTo>
                  <a:lnTo>
                    <a:pt x="2115163" y="1548806"/>
                  </a:lnTo>
                  <a:lnTo>
                    <a:pt x="2105636" y="1569770"/>
                  </a:lnTo>
                  <a:lnTo>
                    <a:pt x="2095791" y="1590735"/>
                  </a:lnTo>
                  <a:lnTo>
                    <a:pt x="2085628" y="1611063"/>
                  </a:lnTo>
                  <a:lnTo>
                    <a:pt x="2075148" y="1631710"/>
                  </a:lnTo>
                  <a:lnTo>
                    <a:pt x="2063716" y="1651721"/>
                  </a:lnTo>
                  <a:lnTo>
                    <a:pt x="2052283" y="1671732"/>
                  </a:lnTo>
                  <a:lnTo>
                    <a:pt x="2041803" y="1687932"/>
                  </a:lnTo>
                  <a:lnTo>
                    <a:pt x="2031640" y="1704449"/>
                  </a:lnTo>
                  <a:lnTo>
                    <a:pt x="2021160" y="1720649"/>
                  </a:lnTo>
                  <a:lnTo>
                    <a:pt x="2010045" y="1736848"/>
                  </a:lnTo>
                  <a:lnTo>
                    <a:pt x="1998930" y="1752413"/>
                  </a:lnTo>
                  <a:lnTo>
                    <a:pt x="1987180" y="1768295"/>
                  </a:lnTo>
                  <a:lnTo>
                    <a:pt x="1975429" y="1783541"/>
                  </a:lnTo>
                  <a:lnTo>
                    <a:pt x="1963044" y="1798788"/>
                  </a:lnTo>
                  <a:lnTo>
                    <a:pt x="2166293" y="2002394"/>
                  </a:lnTo>
                  <a:lnTo>
                    <a:pt x="1407602" y="2182813"/>
                  </a:lnTo>
                  <a:lnTo>
                    <a:pt x="1588303" y="1424292"/>
                  </a:lnTo>
                  <a:lnTo>
                    <a:pt x="1780755" y="1616463"/>
                  </a:lnTo>
                  <a:lnTo>
                    <a:pt x="1792823" y="1600899"/>
                  </a:lnTo>
                  <a:lnTo>
                    <a:pt x="1804255" y="1584699"/>
                  </a:lnTo>
                  <a:lnTo>
                    <a:pt x="1815053" y="1568182"/>
                  </a:lnTo>
                  <a:lnTo>
                    <a:pt x="1825851" y="1551665"/>
                  </a:lnTo>
                  <a:lnTo>
                    <a:pt x="1836013" y="1534830"/>
                  </a:lnTo>
                  <a:lnTo>
                    <a:pt x="1845540" y="1517678"/>
                  </a:lnTo>
                  <a:lnTo>
                    <a:pt x="1855068" y="1500525"/>
                  </a:lnTo>
                  <a:lnTo>
                    <a:pt x="1863960" y="1483055"/>
                  </a:lnTo>
                  <a:lnTo>
                    <a:pt x="1870946" y="1468126"/>
                  </a:lnTo>
                  <a:lnTo>
                    <a:pt x="1878251" y="1453197"/>
                  </a:lnTo>
                  <a:lnTo>
                    <a:pt x="1884602" y="1438268"/>
                  </a:lnTo>
                  <a:lnTo>
                    <a:pt x="1891271" y="1422704"/>
                  </a:lnTo>
                  <a:lnTo>
                    <a:pt x="1896988" y="1407457"/>
                  </a:lnTo>
                  <a:lnTo>
                    <a:pt x="1902704" y="1392210"/>
                  </a:lnTo>
                  <a:lnTo>
                    <a:pt x="1908103" y="1376328"/>
                  </a:lnTo>
                  <a:lnTo>
                    <a:pt x="1913184" y="1360764"/>
                  </a:lnTo>
                  <a:lnTo>
                    <a:pt x="1917948" y="1344882"/>
                  </a:lnTo>
                  <a:lnTo>
                    <a:pt x="1922712" y="1329000"/>
                  </a:lnTo>
                  <a:lnTo>
                    <a:pt x="1926522" y="1313436"/>
                  </a:lnTo>
                  <a:lnTo>
                    <a:pt x="1930651" y="1297554"/>
                  </a:lnTo>
                  <a:lnTo>
                    <a:pt x="1934144" y="1281354"/>
                  </a:lnTo>
                  <a:lnTo>
                    <a:pt x="1937320" y="1265473"/>
                  </a:lnTo>
                  <a:lnTo>
                    <a:pt x="1940496" y="1249591"/>
                  </a:lnTo>
                  <a:lnTo>
                    <a:pt x="1942719" y="1233391"/>
                  </a:lnTo>
                  <a:lnTo>
                    <a:pt x="1944942" y="1217191"/>
                  </a:lnTo>
                  <a:lnTo>
                    <a:pt x="1947165" y="1200992"/>
                  </a:lnTo>
                  <a:lnTo>
                    <a:pt x="1949070" y="1184475"/>
                  </a:lnTo>
                  <a:lnTo>
                    <a:pt x="1950341" y="1168593"/>
                  </a:lnTo>
                  <a:lnTo>
                    <a:pt x="1951293" y="1152393"/>
                  </a:lnTo>
                  <a:lnTo>
                    <a:pt x="1952246" y="1135876"/>
                  </a:lnTo>
                  <a:lnTo>
                    <a:pt x="1952564" y="1119676"/>
                  </a:lnTo>
                  <a:lnTo>
                    <a:pt x="1952564" y="1103477"/>
                  </a:lnTo>
                  <a:lnTo>
                    <a:pt x="1952564" y="1086960"/>
                  </a:lnTo>
                  <a:lnTo>
                    <a:pt x="1952246" y="1070760"/>
                  </a:lnTo>
                  <a:lnTo>
                    <a:pt x="1951293" y="1054560"/>
                  </a:lnTo>
                  <a:lnTo>
                    <a:pt x="1950341" y="1038043"/>
                  </a:lnTo>
                  <a:lnTo>
                    <a:pt x="1948753" y="1021844"/>
                  </a:lnTo>
                  <a:lnTo>
                    <a:pt x="1947165" y="1005962"/>
                  </a:lnTo>
                  <a:lnTo>
                    <a:pt x="1944942" y="989762"/>
                  </a:lnTo>
                  <a:lnTo>
                    <a:pt x="1942719" y="973563"/>
                  </a:lnTo>
                  <a:lnTo>
                    <a:pt x="1939861" y="957363"/>
                  </a:lnTo>
                  <a:lnTo>
                    <a:pt x="1937320" y="941163"/>
                  </a:lnTo>
                  <a:lnTo>
                    <a:pt x="1933509" y="925599"/>
                  </a:lnTo>
                  <a:lnTo>
                    <a:pt x="1930016" y="909400"/>
                  </a:lnTo>
                  <a:lnTo>
                    <a:pt x="1926522" y="893518"/>
                  </a:lnTo>
                  <a:lnTo>
                    <a:pt x="1922394" y="877318"/>
                  </a:lnTo>
                  <a:lnTo>
                    <a:pt x="1917948" y="861754"/>
                  </a:lnTo>
                  <a:lnTo>
                    <a:pt x="1912867" y="845872"/>
                  </a:lnTo>
                  <a:lnTo>
                    <a:pt x="1907785" y="830625"/>
                  </a:lnTo>
                  <a:lnTo>
                    <a:pt x="1902704" y="814743"/>
                  </a:lnTo>
                  <a:lnTo>
                    <a:pt x="1896670" y="799497"/>
                  </a:lnTo>
                  <a:lnTo>
                    <a:pt x="1890636" y="784250"/>
                  </a:lnTo>
                  <a:lnTo>
                    <a:pt x="1883967" y="768686"/>
                  </a:lnTo>
                  <a:lnTo>
                    <a:pt x="1877298" y="753757"/>
                  </a:lnTo>
                  <a:lnTo>
                    <a:pt x="1870629" y="738510"/>
                  </a:lnTo>
                  <a:lnTo>
                    <a:pt x="1863325" y="723899"/>
                  </a:lnTo>
                  <a:lnTo>
                    <a:pt x="1855703" y="708970"/>
                  </a:lnTo>
                  <a:lnTo>
                    <a:pt x="1847763" y="694358"/>
                  </a:lnTo>
                  <a:lnTo>
                    <a:pt x="1839506" y="679747"/>
                  </a:lnTo>
                  <a:lnTo>
                    <a:pt x="1830932" y="665135"/>
                  </a:lnTo>
                  <a:lnTo>
                    <a:pt x="1822357" y="650524"/>
                  </a:lnTo>
                  <a:lnTo>
                    <a:pt x="1813147" y="636548"/>
                  </a:lnTo>
                  <a:lnTo>
                    <a:pt x="1803620" y="622572"/>
                  </a:lnTo>
                  <a:lnTo>
                    <a:pt x="1793775" y="608913"/>
                  </a:lnTo>
                  <a:lnTo>
                    <a:pt x="1783613" y="595255"/>
                  </a:lnTo>
                  <a:lnTo>
                    <a:pt x="1773450" y="581279"/>
                  </a:lnTo>
                  <a:lnTo>
                    <a:pt x="1762653" y="567938"/>
                  </a:lnTo>
                  <a:lnTo>
                    <a:pt x="1751855" y="554915"/>
                  </a:lnTo>
                  <a:lnTo>
                    <a:pt x="1740422" y="541892"/>
                  </a:lnTo>
                  <a:lnTo>
                    <a:pt x="1728672" y="528868"/>
                  </a:lnTo>
                  <a:lnTo>
                    <a:pt x="1716604" y="516481"/>
                  </a:lnTo>
                  <a:lnTo>
                    <a:pt x="1704536" y="503775"/>
                  </a:lnTo>
                  <a:lnTo>
                    <a:pt x="1694374" y="493611"/>
                  </a:lnTo>
                  <a:lnTo>
                    <a:pt x="1683576" y="483764"/>
                  </a:lnTo>
                  <a:lnTo>
                    <a:pt x="1673414" y="473917"/>
                  </a:lnTo>
                  <a:lnTo>
                    <a:pt x="1662298" y="464388"/>
                  </a:lnTo>
                  <a:lnTo>
                    <a:pt x="1651818" y="455176"/>
                  </a:lnTo>
                  <a:lnTo>
                    <a:pt x="1640703" y="445965"/>
                  </a:lnTo>
                  <a:lnTo>
                    <a:pt x="1629270" y="437071"/>
                  </a:lnTo>
                  <a:lnTo>
                    <a:pt x="1618155" y="428177"/>
                  </a:lnTo>
                  <a:lnTo>
                    <a:pt x="1607040" y="419918"/>
                  </a:lnTo>
                  <a:lnTo>
                    <a:pt x="1594972" y="411342"/>
                  </a:lnTo>
                  <a:lnTo>
                    <a:pt x="1583539" y="403401"/>
                  </a:lnTo>
                  <a:lnTo>
                    <a:pt x="1571789" y="395460"/>
                  </a:lnTo>
                  <a:lnTo>
                    <a:pt x="1559721" y="387519"/>
                  </a:lnTo>
                  <a:lnTo>
                    <a:pt x="1547971" y="380213"/>
                  </a:lnTo>
                  <a:lnTo>
                    <a:pt x="1535585" y="372590"/>
                  </a:lnTo>
                  <a:lnTo>
                    <a:pt x="1522882" y="365602"/>
                  </a:lnTo>
                  <a:lnTo>
                    <a:pt x="1510814" y="358296"/>
                  </a:lnTo>
                  <a:lnTo>
                    <a:pt x="1498111" y="351626"/>
                  </a:lnTo>
                  <a:lnTo>
                    <a:pt x="1485726" y="345591"/>
                  </a:lnTo>
                  <a:lnTo>
                    <a:pt x="1472705" y="339238"/>
                  </a:lnTo>
                  <a:lnTo>
                    <a:pt x="1460002" y="332885"/>
                  </a:lnTo>
                  <a:lnTo>
                    <a:pt x="1446981" y="326850"/>
                  </a:lnTo>
                  <a:lnTo>
                    <a:pt x="1433961" y="321450"/>
                  </a:lnTo>
                  <a:lnTo>
                    <a:pt x="1420622" y="316051"/>
                  </a:lnTo>
                  <a:lnTo>
                    <a:pt x="1407284" y="310651"/>
                  </a:lnTo>
                  <a:lnTo>
                    <a:pt x="1394263" y="305568"/>
                  </a:lnTo>
                  <a:lnTo>
                    <a:pt x="1380608" y="300804"/>
                  </a:lnTo>
                  <a:lnTo>
                    <a:pt x="1367269" y="296674"/>
                  </a:lnTo>
                  <a:lnTo>
                    <a:pt x="1353614" y="292228"/>
                  </a:lnTo>
                  <a:lnTo>
                    <a:pt x="1339958" y="288416"/>
                  </a:lnTo>
                  <a:lnTo>
                    <a:pt x="1326302" y="284287"/>
                  </a:lnTo>
                  <a:lnTo>
                    <a:pt x="1312329" y="280793"/>
                  </a:lnTo>
                  <a:lnTo>
                    <a:pt x="1286287" y="274440"/>
                  </a:lnTo>
                  <a:lnTo>
                    <a:pt x="1259928" y="269358"/>
                  </a:lnTo>
                  <a:lnTo>
                    <a:pt x="1234205" y="264593"/>
                  </a:lnTo>
                  <a:lnTo>
                    <a:pt x="1207528" y="261099"/>
                  </a:lnTo>
                  <a:lnTo>
                    <a:pt x="1181169" y="258558"/>
                  </a:lnTo>
                  <a:lnTo>
                    <a:pt x="1155446" y="256334"/>
                  </a:lnTo>
                  <a:lnTo>
                    <a:pt x="1129087" y="255381"/>
                  </a:lnTo>
                  <a:lnTo>
                    <a:pt x="1102410" y="254746"/>
                  </a:lnTo>
                  <a:lnTo>
                    <a:pt x="1076687" y="255699"/>
                  </a:lnTo>
                  <a:lnTo>
                    <a:pt x="1050328" y="256970"/>
                  </a:lnTo>
                  <a:lnTo>
                    <a:pt x="1024286" y="258875"/>
                  </a:lnTo>
                  <a:lnTo>
                    <a:pt x="998245" y="261417"/>
                  </a:lnTo>
                  <a:lnTo>
                    <a:pt x="972204" y="265546"/>
                  </a:lnTo>
                  <a:lnTo>
                    <a:pt x="946798" y="269993"/>
                  </a:lnTo>
                  <a:lnTo>
                    <a:pt x="921074" y="275075"/>
                  </a:lnTo>
                  <a:lnTo>
                    <a:pt x="895350" y="280793"/>
                  </a:lnTo>
                  <a:lnTo>
                    <a:pt x="947750" y="62257"/>
                  </a:lnTo>
                  <a:lnTo>
                    <a:pt x="960453" y="9847"/>
                  </a:lnTo>
                  <a:lnTo>
                    <a:pt x="986177" y="6670"/>
                  </a:lnTo>
                  <a:lnTo>
                    <a:pt x="1011583" y="4129"/>
                  </a:lnTo>
                  <a:lnTo>
                    <a:pt x="1037625" y="2541"/>
                  </a:lnTo>
                  <a:lnTo>
                    <a:pt x="1063666" y="953"/>
                  </a:lnTo>
                  <a:lnTo>
                    <a:pt x="1089072" y="635"/>
                  </a:lnTo>
                  <a:lnTo>
                    <a:pt x="11151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4400261" y="1761214"/>
            <a:ext cx="842064" cy="976795"/>
            <a:chOff x="5902096" y="2650185"/>
            <a:chExt cx="1123045" cy="1302732"/>
          </a:xfrm>
        </p:grpSpPr>
        <p:sp>
          <p:nvSpPr>
            <p:cNvPr id="134" name="六边形 133"/>
            <p:cNvSpPr/>
            <p:nvPr/>
          </p:nvSpPr>
          <p:spPr>
            <a:xfrm rot="5400000">
              <a:off x="5812253" y="2740028"/>
              <a:ext cx="1302732" cy="1123045"/>
            </a:xfrm>
            <a:prstGeom prst="hexagon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sp>
          <p:nvSpPr>
            <p:cNvPr id="135" name="KSO_Shape"/>
            <p:cNvSpPr>
              <a:spLocks noChangeArrowheads="1"/>
            </p:cNvSpPr>
            <p:nvPr/>
          </p:nvSpPr>
          <p:spPr bwMode="auto">
            <a:xfrm>
              <a:off x="6218596" y="3069394"/>
              <a:ext cx="490046" cy="460643"/>
            </a:xfrm>
            <a:custGeom>
              <a:avLst/>
              <a:gdLst>
                <a:gd name="T0" fmla="*/ 186557 w 1993900"/>
                <a:gd name="T1" fmla="*/ 1472016 h 1873250"/>
                <a:gd name="T2" fmla="*/ 1296550 w 1993900"/>
                <a:gd name="T3" fmla="*/ 576666 h 1873250"/>
                <a:gd name="T4" fmla="*/ 1153710 w 1993900"/>
                <a:gd name="T5" fmla="*/ 1135821 h 1873250"/>
                <a:gd name="T6" fmla="*/ 1097106 w 1993900"/>
                <a:gd name="T7" fmla="*/ 797974 h 1873250"/>
                <a:gd name="T8" fmla="*/ 1032144 w 1993900"/>
                <a:gd name="T9" fmla="*/ 704592 h 1873250"/>
                <a:gd name="T10" fmla="*/ 1078871 w 1993900"/>
                <a:gd name="T11" fmla="*/ 694343 h 1873250"/>
                <a:gd name="T12" fmla="*/ 1116861 w 1993900"/>
                <a:gd name="T13" fmla="*/ 676502 h 1873250"/>
                <a:gd name="T14" fmla="*/ 1146872 w 1993900"/>
                <a:gd name="T15" fmla="*/ 652207 h 1873250"/>
                <a:gd name="T16" fmla="*/ 1168526 w 1993900"/>
                <a:gd name="T17" fmla="*/ 620700 h 1873250"/>
                <a:gd name="T18" fmla="*/ 1184861 w 1993900"/>
                <a:gd name="T19" fmla="*/ 576666 h 1873250"/>
                <a:gd name="T20" fmla="*/ 568770 w 1993900"/>
                <a:gd name="T21" fmla="*/ 1239833 h 1873250"/>
                <a:gd name="T22" fmla="*/ 673241 w 1993900"/>
                <a:gd name="T23" fmla="*/ 791901 h 1873250"/>
                <a:gd name="T24" fmla="*/ 568770 w 1993900"/>
                <a:gd name="T25" fmla="*/ 802909 h 1873250"/>
                <a:gd name="T26" fmla="*/ 609419 w 1993900"/>
                <a:gd name="T27" fmla="*/ 698519 h 1873250"/>
                <a:gd name="T28" fmla="*/ 650068 w 1993900"/>
                <a:gd name="T29" fmla="*/ 682954 h 1873250"/>
                <a:gd name="T30" fmla="*/ 682739 w 1993900"/>
                <a:gd name="T31" fmla="*/ 660938 h 1873250"/>
                <a:gd name="T32" fmla="*/ 707052 w 1993900"/>
                <a:gd name="T33" fmla="*/ 632088 h 1873250"/>
                <a:gd name="T34" fmla="*/ 724147 w 1993900"/>
                <a:gd name="T35" fmla="*/ 596405 h 1873250"/>
                <a:gd name="T36" fmla="*/ 214659 w 1993900"/>
                <a:gd name="T37" fmla="*/ 266708 h 1873250"/>
                <a:gd name="T38" fmla="*/ 171803 w 1993900"/>
                <a:gd name="T39" fmla="*/ 295920 h 1873250"/>
                <a:gd name="T40" fmla="*/ 151323 w 1993900"/>
                <a:gd name="T41" fmla="*/ 344102 h 1873250"/>
                <a:gd name="T42" fmla="*/ 158150 w 1993900"/>
                <a:gd name="T43" fmla="*/ 1583935 h 1873250"/>
                <a:gd name="T44" fmla="*/ 190766 w 1993900"/>
                <a:gd name="T45" fmla="*/ 1623770 h 1873250"/>
                <a:gd name="T46" fmla="*/ 241586 w 1993900"/>
                <a:gd name="T47" fmla="*/ 1639325 h 1873250"/>
                <a:gd name="T48" fmla="*/ 1706270 w 1993900"/>
                <a:gd name="T49" fmla="*/ 1627944 h 1873250"/>
                <a:gd name="T50" fmla="*/ 1743058 w 1993900"/>
                <a:gd name="T51" fmla="*/ 1591902 h 1873250"/>
                <a:gd name="T52" fmla="*/ 1754056 w 1993900"/>
                <a:gd name="T53" fmla="*/ 353207 h 1873250"/>
                <a:gd name="T54" fmla="*/ 1738127 w 1993900"/>
                <a:gd name="T55" fmla="*/ 302749 h 1873250"/>
                <a:gd name="T56" fmla="*/ 1698306 w 1993900"/>
                <a:gd name="T57" fmla="*/ 269743 h 1873250"/>
                <a:gd name="T58" fmla="*/ 1541294 w 1993900"/>
                <a:gd name="T59" fmla="*/ 323995 h 1873250"/>
                <a:gd name="T60" fmla="*/ 334125 w 1993900"/>
                <a:gd name="T61" fmla="*/ 262534 h 1873250"/>
                <a:gd name="T62" fmla="*/ 1334979 w 1993900"/>
                <a:gd name="T63" fmla="*/ 206006 h 1873250"/>
                <a:gd name="T64" fmla="*/ 1663414 w 1993900"/>
                <a:gd name="T65" fmla="*/ 111160 h 1873250"/>
                <a:gd name="T66" fmla="*/ 1735094 w 1993900"/>
                <a:gd name="T67" fmla="*/ 122162 h 1873250"/>
                <a:gd name="T68" fmla="*/ 1798429 w 1993900"/>
                <a:gd name="T69" fmla="*/ 152513 h 1873250"/>
                <a:gd name="T70" fmla="*/ 1849629 w 1993900"/>
                <a:gd name="T71" fmla="*/ 199557 h 1873250"/>
                <a:gd name="T72" fmla="*/ 1886037 w 1993900"/>
                <a:gd name="T73" fmla="*/ 259120 h 1873250"/>
                <a:gd name="T74" fmla="*/ 1903862 w 1993900"/>
                <a:gd name="T75" fmla="*/ 328927 h 1873250"/>
                <a:gd name="T76" fmla="*/ 1902346 w 1993900"/>
                <a:gd name="T77" fmla="*/ 1585453 h 1873250"/>
                <a:gd name="T78" fmla="*/ 1881107 w 1993900"/>
                <a:gd name="T79" fmla="*/ 1653362 h 1873250"/>
                <a:gd name="T80" fmla="*/ 1842044 w 1993900"/>
                <a:gd name="T81" fmla="*/ 1711029 h 1873250"/>
                <a:gd name="T82" fmla="*/ 1788568 w 1993900"/>
                <a:gd name="T83" fmla="*/ 1755417 h 1873250"/>
                <a:gd name="T84" fmla="*/ 1723716 w 1993900"/>
                <a:gd name="T85" fmla="*/ 1782733 h 1873250"/>
                <a:gd name="T86" fmla="*/ 241586 w 1993900"/>
                <a:gd name="T87" fmla="*/ 1790700 h 1873250"/>
                <a:gd name="T88" fmla="*/ 169906 w 1993900"/>
                <a:gd name="T89" fmla="*/ 1779698 h 1873250"/>
                <a:gd name="T90" fmla="*/ 106191 w 1993900"/>
                <a:gd name="T91" fmla="*/ 1748968 h 1873250"/>
                <a:gd name="T92" fmla="*/ 54992 w 1993900"/>
                <a:gd name="T93" fmla="*/ 1702303 h 1873250"/>
                <a:gd name="T94" fmla="*/ 18963 w 1993900"/>
                <a:gd name="T95" fmla="*/ 1642740 h 1873250"/>
                <a:gd name="T96" fmla="*/ 1138 w 1993900"/>
                <a:gd name="T97" fmla="*/ 1573312 h 1873250"/>
                <a:gd name="T98" fmla="*/ 2655 w 1993900"/>
                <a:gd name="T99" fmla="*/ 316408 h 1873250"/>
                <a:gd name="T100" fmla="*/ 23514 w 1993900"/>
                <a:gd name="T101" fmla="*/ 248497 h 1873250"/>
                <a:gd name="T102" fmla="*/ 62577 w 1993900"/>
                <a:gd name="T103" fmla="*/ 190451 h 1873250"/>
                <a:gd name="T104" fmla="*/ 116432 w 1993900"/>
                <a:gd name="T105" fmla="*/ 146064 h 1873250"/>
                <a:gd name="T106" fmla="*/ 181284 w 1993900"/>
                <a:gd name="T107" fmla="*/ 118748 h 1873250"/>
                <a:gd name="T108" fmla="*/ 363706 w 1993900"/>
                <a:gd name="T109" fmla="*/ 111160 h 18732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900" h="1873250">
                  <a:moveTo>
                    <a:pt x="195263" y="1631950"/>
                  </a:moveTo>
                  <a:lnTo>
                    <a:pt x="1766888" y="1631950"/>
                  </a:lnTo>
                  <a:lnTo>
                    <a:pt x="1766888" y="1663700"/>
                  </a:lnTo>
                  <a:lnTo>
                    <a:pt x="195263" y="1663700"/>
                  </a:lnTo>
                  <a:lnTo>
                    <a:pt x="195263" y="1631950"/>
                  </a:lnTo>
                  <a:close/>
                  <a:moveTo>
                    <a:pt x="195263" y="1539875"/>
                  </a:moveTo>
                  <a:lnTo>
                    <a:pt x="1766888" y="1539875"/>
                  </a:lnTo>
                  <a:lnTo>
                    <a:pt x="1766888" y="1570038"/>
                  </a:lnTo>
                  <a:lnTo>
                    <a:pt x="195263" y="1570038"/>
                  </a:lnTo>
                  <a:lnTo>
                    <a:pt x="195263" y="1539875"/>
                  </a:lnTo>
                  <a:close/>
                  <a:moveTo>
                    <a:pt x="1240155" y="603250"/>
                  </a:moveTo>
                  <a:lnTo>
                    <a:pt x="1357056" y="603250"/>
                  </a:lnTo>
                  <a:lnTo>
                    <a:pt x="1357056" y="1188182"/>
                  </a:lnTo>
                  <a:lnTo>
                    <a:pt x="1493838" y="1188182"/>
                  </a:lnTo>
                  <a:lnTo>
                    <a:pt x="1493838" y="1296988"/>
                  </a:lnTo>
                  <a:lnTo>
                    <a:pt x="1071563" y="1296988"/>
                  </a:lnTo>
                  <a:lnTo>
                    <a:pt x="1071563" y="1188182"/>
                  </a:lnTo>
                  <a:lnTo>
                    <a:pt x="1207550" y="1188182"/>
                  </a:lnTo>
                  <a:lnTo>
                    <a:pt x="1207550" y="820068"/>
                  </a:lnTo>
                  <a:lnTo>
                    <a:pt x="1201586" y="822053"/>
                  </a:lnTo>
                  <a:lnTo>
                    <a:pt x="1194826" y="824833"/>
                  </a:lnTo>
                  <a:lnTo>
                    <a:pt x="1180909" y="828407"/>
                  </a:lnTo>
                  <a:lnTo>
                    <a:pt x="1165402" y="831981"/>
                  </a:lnTo>
                  <a:lnTo>
                    <a:pt x="1148304" y="834760"/>
                  </a:lnTo>
                  <a:lnTo>
                    <a:pt x="1130809" y="837143"/>
                  </a:lnTo>
                  <a:lnTo>
                    <a:pt x="1111723" y="838732"/>
                  </a:lnTo>
                  <a:lnTo>
                    <a:pt x="1091842" y="839526"/>
                  </a:lnTo>
                  <a:lnTo>
                    <a:pt x="1071563" y="839923"/>
                  </a:lnTo>
                  <a:lnTo>
                    <a:pt x="1071563" y="738265"/>
                  </a:lnTo>
                  <a:lnTo>
                    <a:pt x="1080311" y="737073"/>
                  </a:lnTo>
                  <a:lnTo>
                    <a:pt x="1089456" y="735882"/>
                  </a:lnTo>
                  <a:lnTo>
                    <a:pt x="1097806" y="734294"/>
                  </a:lnTo>
                  <a:lnTo>
                    <a:pt x="1106156" y="732705"/>
                  </a:lnTo>
                  <a:lnTo>
                    <a:pt x="1114109" y="730720"/>
                  </a:lnTo>
                  <a:lnTo>
                    <a:pt x="1121664" y="728734"/>
                  </a:lnTo>
                  <a:lnTo>
                    <a:pt x="1129218" y="726352"/>
                  </a:lnTo>
                  <a:lnTo>
                    <a:pt x="1136376" y="723969"/>
                  </a:lnTo>
                  <a:lnTo>
                    <a:pt x="1143931" y="720792"/>
                  </a:lnTo>
                  <a:lnTo>
                    <a:pt x="1150690" y="718012"/>
                  </a:lnTo>
                  <a:lnTo>
                    <a:pt x="1156654" y="714438"/>
                  </a:lnTo>
                  <a:lnTo>
                    <a:pt x="1163016" y="711262"/>
                  </a:lnTo>
                  <a:lnTo>
                    <a:pt x="1168981" y="707688"/>
                  </a:lnTo>
                  <a:lnTo>
                    <a:pt x="1174945" y="704114"/>
                  </a:lnTo>
                  <a:lnTo>
                    <a:pt x="1180512" y="699746"/>
                  </a:lnTo>
                  <a:lnTo>
                    <a:pt x="1186079" y="695775"/>
                  </a:lnTo>
                  <a:lnTo>
                    <a:pt x="1191248" y="691407"/>
                  </a:lnTo>
                  <a:lnTo>
                    <a:pt x="1195621" y="686641"/>
                  </a:lnTo>
                  <a:lnTo>
                    <a:pt x="1200393" y="682273"/>
                  </a:lnTo>
                  <a:lnTo>
                    <a:pt x="1204767" y="677111"/>
                  </a:lnTo>
                  <a:lnTo>
                    <a:pt x="1208743" y="671551"/>
                  </a:lnTo>
                  <a:lnTo>
                    <a:pt x="1213117" y="666389"/>
                  </a:lnTo>
                  <a:lnTo>
                    <a:pt x="1216298" y="661227"/>
                  </a:lnTo>
                  <a:lnTo>
                    <a:pt x="1220274" y="655270"/>
                  </a:lnTo>
                  <a:lnTo>
                    <a:pt x="1223057" y="649314"/>
                  </a:lnTo>
                  <a:lnTo>
                    <a:pt x="1226636" y="643357"/>
                  </a:lnTo>
                  <a:lnTo>
                    <a:pt x="1229022" y="637003"/>
                  </a:lnTo>
                  <a:lnTo>
                    <a:pt x="1231407" y="630650"/>
                  </a:lnTo>
                  <a:lnTo>
                    <a:pt x="1234191" y="623899"/>
                  </a:lnTo>
                  <a:lnTo>
                    <a:pt x="1236179" y="617148"/>
                  </a:lnTo>
                  <a:lnTo>
                    <a:pt x="1240155" y="603250"/>
                  </a:lnTo>
                  <a:close/>
                  <a:moveTo>
                    <a:pt x="763507" y="603250"/>
                  </a:moveTo>
                  <a:lnTo>
                    <a:pt x="880806" y="603250"/>
                  </a:lnTo>
                  <a:lnTo>
                    <a:pt x="880806" y="1188182"/>
                  </a:lnTo>
                  <a:lnTo>
                    <a:pt x="1017588" y="1188182"/>
                  </a:lnTo>
                  <a:lnTo>
                    <a:pt x="1017588" y="1296988"/>
                  </a:lnTo>
                  <a:lnTo>
                    <a:pt x="595313" y="1296988"/>
                  </a:lnTo>
                  <a:lnTo>
                    <a:pt x="595313" y="1188182"/>
                  </a:lnTo>
                  <a:lnTo>
                    <a:pt x="731300" y="1188182"/>
                  </a:lnTo>
                  <a:lnTo>
                    <a:pt x="731300" y="820068"/>
                  </a:lnTo>
                  <a:lnTo>
                    <a:pt x="725336" y="822053"/>
                  </a:lnTo>
                  <a:lnTo>
                    <a:pt x="718576" y="824833"/>
                  </a:lnTo>
                  <a:lnTo>
                    <a:pt x="704659" y="828407"/>
                  </a:lnTo>
                  <a:lnTo>
                    <a:pt x="688754" y="831981"/>
                  </a:lnTo>
                  <a:lnTo>
                    <a:pt x="672054" y="834760"/>
                  </a:lnTo>
                  <a:lnTo>
                    <a:pt x="654161" y="837143"/>
                  </a:lnTo>
                  <a:lnTo>
                    <a:pt x="635473" y="838732"/>
                  </a:lnTo>
                  <a:lnTo>
                    <a:pt x="615592" y="839526"/>
                  </a:lnTo>
                  <a:lnTo>
                    <a:pt x="595313" y="839923"/>
                  </a:lnTo>
                  <a:lnTo>
                    <a:pt x="595313" y="738265"/>
                  </a:lnTo>
                  <a:lnTo>
                    <a:pt x="604061" y="737073"/>
                  </a:lnTo>
                  <a:lnTo>
                    <a:pt x="612809" y="735882"/>
                  </a:lnTo>
                  <a:lnTo>
                    <a:pt x="621159" y="734294"/>
                  </a:lnTo>
                  <a:lnTo>
                    <a:pt x="629906" y="732705"/>
                  </a:lnTo>
                  <a:lnTo>
                    <a:pt x="637859" y="730720"/>
                  </a:lnTo>
                  <a:lnTo>
                    <a:pt x="645414" y="728734"/>
                  </a:lnTo>
                  <a:lnTo>
                    <a:pt x="652968" y="726352"/>
                  </a:lnTo>
                  <a:lnTo>
                    <a:pt x="660126" y="723969"/>
                  </a:lnTo>
                  <a:lnTo>
                    <a:pt x="667283" y="720792"/>
                  </a:lnTo>
                  <a:lnTo>
                    <a:pt x="674042" y="718012"/>
                  </a:lnTo>
                  <a:lnTo>
                    <a:pt x="680404" y="714438"/>
                  </a:lnTo>
                  <a:lnTo>
                    <a:pt x="686766" y="711262"/>
                  </a:lnTo>
                  <a:lnTo>
                    <a:pt x="692731" y="707688"/>
                  </a:lnTo>
                  <a:lnTo>
                    <a:pt x="698695" y="704114"/>
                  </a:lnTo>
                  <a:lnTo>
                    <a:pt x="704262" y="699746"/>
                  </a:lnTo>
                  <a:lnTo>
                    <a:pt x="709431" y="695775"/>
                  </a:lnTo>
                  <a:lnTo>
                    <a:pt x="714600" y="691407"/>
                  </a:lnTo>
                  <a:lnTo>
                    <a:pt x="719371" y="686641"/>
                  </a:lnTo>
                  <a:lnTo>
                    <a:pt x="724143" y="682273"/>
                  </a:lnTo>
                  <a:lnTo>
                    <a:pt x="728119" y="677111"/>
                  </a:lnTo>
                  <a:lnTo>
                    <a:pt x="732493" y="671551"/>
                  </a:lnTo>
                  <a:lnTo>
                    <a:pt x="736469" y="666389"/>
                  </a:lnTo>
                  <a:lnTo>
                    <a:pt x="740048" y="661227"/>
                  </a:lnTo>
                  <a:lnTo>
                    <a:pt x="744024" y="655270"/>
                  </a:lnTo>
                  <a:lnTo>
                    <a:pt x="746807" y="649314"/>
                  </a:lnTo>
                  <a:lnTo>
                    <a:pt x="749988" y="643357"/>
                  </a:lnTo>
                  <a:lnTo>
                    <a:pt x="752772" y="637003"/>
                  </a:lnTo>
                  <a:lnTo>
                    <a:pt x="755157" y="630650"/>
                  </a:lnTo>
                  <a:lnTo>
                    <a:pt x="757941" y="623899"/>
                  </a:lnTo>
                  <a:lnTo>
                    <a:pt x="759929" y="617148"/>
                  </a:lnTo>
                  <a:lnTo>
                    <a:pt x="763507" y="603250"/>
                  </a:lnTo>
                  <a:close/>
                  <a:moveTo>
                    <a:pt x="252860" y="274637"/>
                  </a:moveTo>
                  <a:lnTo>
                    <a:pt x="243333" y="275431"/>
                  </a:lnTo>
                  <a:lnTo>
                    <a:pt x="233806" y="276622"/>
                  </a:lnTo>
                  <a:lnTo>
                    <a:pt x="224676" y="279003"/>
                  </a:lnTo>
                  <a:lnTo>
                    <a:pt x="216340" y="282178"/>
                  </a:lnTo>
                  <a:lnTo>
                    <a:pt x="207607" y="286147"/>
                  </a:lnTo>
                  <a:lnTo>
                    <a:pt x="199668" y="290909"/>
                  </a:lnTo>
                  <a:lnTo>
                    <a:pt x="192523" y="296465"/>
                  </a:lnTo>
                  <a:lnTo>
                    <a:pt x="185774" y="302815"/>
                  </a:lnTo>
                  <a:lnTo>
                    <a:pt x="179820" y="309562"/>
                  </a:lnTo>
                  <a:lnTo>
                    <a:pt x="174263" y="316706"/>
                  </a:lnTo>
                  <a:lnTo>
                    <a:pt x="169499" y="324644"/>
                  </a:lnTo>
                  <a:lnTo>
                    <a:pt x="165530" y="332581"/>
                  </a:lnTo>
                  <a:lnTo>
                    <a:pt x="162354" y="341312"/>
                  </a:lnTo>
                  <a:lnTo>
                    <a:pt x="159972" y="350837"/>
                  </a:lnTo>
                  <a:lnTo>
                    <a:pt x="158385" y="359965"/>
                  </a:lnTo>
                  <a:lnTo>
                    <a:pt x="157988" y="369490"/>
                  </a:lnTo>
                  <a:lnTo>
                    <a:pt x="157988" y="1619647"/>
                  </a:lnTo>
                  <a:lnTo>
                    <a:pt x="158385" y="1629569"/>
                  </a:lnTo>
                  <a:lnTo>
                    <a:pt x="159972" y="1639094"/>
                  </a:lnTo>
                  <a:lnTo>
                    <a:pt x="162354" y="1647825"/>
                  </a:lnTo>
                  <a:lnTo>
                    <a:pt x="165530" y="1656953"/>
                  </a:lnTo>
                  <a:lnTo>
                    <a:pt x="169499" y="1665288"/>
                  </a:lnTo>
                  <a:lnTo>
                    <a:pt x="174263" y="1672828"/>
                  </a:lnTo>
                  <a:lnTo>
                    <a:pt x="179820" y="1679972"/>
                  </a:lnTo>
                  <a:lnTo>
                    <a:pt x="185774" y="1686719"/>
                  </a:lnTo>
                  <a:lnTo>
                    <a:pt x="192523" y="1693069"/>
                  </a:lnTo>
                  <a:lnTo>
                    <a:pt x="199668" y="1698625"/>
                  </a:lnTo>
                  <a:lnTo>
                    <a:pt x="207607" y="1702991"/>
                  </a:lnTo>
                  <a:lnTo>
                    <a:pt x="216340" y="1707356"/>
                  </a:lnTo>
                  <a:lnTo>
                    <a:pt x="224676" y="1710531"/>
                  </a:lnTo>
                  <a:lnTo>
                    <a:pt x="233806" y="1712913"/>
                  </a:lnTo>
                  <a:lnTo>
                    <a:pt x="243333" y="1714103"/>
                  </a:lnTo>
                  <a:lnTo>
                    <a:pt x="252860" y="1714897"/>
                  </a:lnTo>
                  <a:lnTo>
                    <a:pt x="1741040" y="1714897"/>
                  </a:lnTo>
                  <a:lnTo>
                    <a:pt x="1750567" y="1714103"/>
                  </a:lnTo>
                  <a:lnTo>
                    <a:pt x="1759697" y="1712913"/>
                  </a:lnTo>
                  <a:lnTo>
                    <a:pt x="1769224" y="1710531"/>
                  </a:lnTo>
                  <a:lnTo>
                    <a:pt x="1777560" y="1707356"/>
                  </a:lnTo>
                  <a:lnTo>
                    <a:pt x="1785896" y="1702991"/>
                  </a:lnTo>
                  <a:lnTo>
                    <a:pt x="1794232" y="1698625"/>
                  </a:lnTo>
                  <a:lnTo>
                    <a:pt x="1801377" y="1693069"/>
                  </a:lnTo>
                  <a:lnTo>
                    <a:pt x="1808126" y="1686719"/>
                  </a:lnTo>
                  <a:lnTo>
                    <a:pt x="1813683" y="1679972"/>
                  </a:lnTo>
                  <a:lnTo>
                    <a:pt x="1819240" y="1672828"/>
                  </a:lnTo>
                  <a:lnTo>
                    <a:pt x="1824401" y="1665288"/>
                  </a:lnTo>
                  <a:lnTo>
                    <a:pt x="1828370" y="1656953"/>
                  </a:lnTo>
                  <a:lnTo>
                    <a:pt x="1831546" y="1647825"/>
                  </a:lnTo>
                  <a:lnTo>
                    <a:pt x="1833531" y="1639094"/>
                  </a:lnTo>
                  <a:lnTo>
                    <a:pt x="1835516" y="1629569"/>
                  </a:lnTo>
                  <a:lnTo>
                    <a:pt x="1835912" y="1619647"/>
                  </a:lnTo>
                  <a:lnTo>
                    <a:pt x="1835912" y="369490"/>
                  </a:lnTo>
                  <a:lnTo>
                    <a:pt x="1835516" y="359965"/>
                  </a:lnTo>
                  <a:lnTo>
                    <a:pt x="1833531" y="350837"/>
                  </a:lnTo>
                  <a:lnTo>
                    <a:pt x="1831546" y="341312"/>
                  </a:lnTo>
                  <a:lnTo>
                    <a:pt x="1828370" y="332581"/>
                  </a:lnTo>
                  <a:lnTo>
                    <a:pt x="1824401" y="324644"/>
                  </a:lnTo>
                  <a:lnTo>
                    <a:pt x="1819240" y="316706"/>
                  </a:lnTo>
                  <a:lnTo>
                    <a:pt x="1813683" y="309562"/>
                  </a:lnTo>
                  <a:lnTo>
                    <a:pt x="1808126" y="302815"/>
                  </a:lnTo>
                  <a:lnTo>
                    <a:pt x="1801377" y="296465"/>
                  </a:lnTo>
                  <a:lnTo>
                    <a:pt x="1794232" y="290909"/>
                  </a:lnTo>
                  <a:lnTo>
                    <a:pt x="1785896" y="286147"/>
                  </a:lnTo>
                  <a:lnTo>
                    <a:pt x="1777560" y="282178"/>
                  </a:lnTo>
                  <a:lnTo>
                    <a:pt x="1769224" y="279003"/>
                  </a:lnTo>
                  <a:lnTo>
                    <a:pt x="1759697" y="276622"/>
                  </a:lnTo>
                  <a:lnTo>
                    <a:pt x="1750567" y="275431"/>
                  </a:lnTo>
                  <a:lnTo>
                    <a:pt x="1741040" y="274637"/>
                  </a:lnTo>
                  <a:lnTo>
                    <a:pt x="1613221" y="274637"/>
                  </a:lnTo>
                  <a:lnTo>
                    <a:pt x="1613221" y="338931"/>
                  </a:lnTo>
                  <a:lnTo>
                    <a:pt x="1366316" y="338931"/>
                  </a:lnTo>
                  <a:lnTo>
                    <a:pt x="1366316" y="274637"/>
                  </a:lnTo>
                  <a:lnTo>
                    <a:pt x="596622" y="274637"/>
                  </a:lnTo>
                  <a:lnTo>
                    <a:pt x="596622" y="338931"/>
                  </a:lnTo>
                  <a:lnTo>
                    <a:pt x="349717" y="338931"/>
                  </a:lnTo>
                  <a:lnTo>
                    <a:pt x="349717" y="274637"/>
                  </a:lnTo>
                  <a:lnTo>
                    <a:pt x="252860" y="274637"/>
                  </a:lnTo>
                  <a:close/>
                  <a:moveTo>
                    <a:pt x="442207" y="0"/>
                  </a:moveTo>
                  <a:lnTo>
                    <a:pt x="565660" y="0"/>
                  </a:lnTo>
                  <a:lnTo>
                    <a:pt x="565660" y="116284"/>
                  </a:lnTo>
                  <a:lnTo>
                    <a:pt x="1397278" y="116284"/>
                  </a:lnTo>
                  <a:lnTo>
                    <a:pt x="1397278" y="215503"/>
                  </a:lnTo>
                  <a:lnTo>
                    <a:pt x="1397278" y="307975"/>
                  </a:lnTo>
                  <a:lnTo>
                    <a:pt x="1461188" y="307975"/>
                  </a:lnTo>
                  <a:lnTo>
                    <a:pt x="1461188" y="0"/>
                  </a:lnTo>
                  <a:lnTo>
                    <a:pt x="1551296" y="0"/>
                  </a:lnTo>
                  <a:lnTo>
                    <a:pt x="1551296" y="116284"/>
                  </a:lnTo>
                  <a:lnTo>
                    <a:pt x="1741040" y="116284"/>
                  </a:lnTo>
                  <a:lnTo>
                    <a:pt x="1754140" y="116681"/>
                  </a:lnTo>
                  <a:lnTo>
                    <a:pt x="1766446" y="117475"/>
                  </a:lnTo>
                  <a:lnTo>
                    <a:pt x="1779148" y="119062"/>
                  </a:lnTo>
                  <a:lnTo>
                    <a:pt x="1791851" y="121840"/>
                  </a:lnTo>
                  <a:lnTo>
                    <a:pt x="1804156" y="124222"/>
                  </a:lnTo>
                  <a:lnTo>
                    <a:pt x="1816065" y="127794"/>
                  </a:lnTo>
                  <a:lnTo>
                    <a:pt x="1827973" y="131762"/>
                  </a:lnTo>
                  <a:lnTo>
                    <a:pt x="1839088" y="136525"/>
                  </a:lnTo>
                  <a:lnTo>
                    <a:pt x="1850600" y="141684"/>
                  </a:lnTo>
                  <a:lnTo>
                    <a:pt x="1861318" y="147240"/>
                  </a:lnTo>
                  <a:lnTo>
                    <a:pt x="1872035" y="152797"/>
                  </a:lnTo>
                  <a:lnTo>
                    <a:pt x="1882356" y="159544"/>
                  </a:lnTo>
                  <a:lnTo>
                    <a:pt x="1892280" y="167084"/>
                  </a:lnTo>
                  <a:lnTo>
                    <a:pt x="1901807" y="174228"/>
                  </a:lnTo>
                  <a:lnTo>
                    <a:pt x="1911334" y="182165"/>
                  </a:lnTo>
                  <a:lnTo>
                    <a:pt x="1919670" y="190500"/>
                  </a:lnTo>
                  <a:lnTo>
                    <a:pt x="1928006" y="199231"/>
                  </a:lnTo>
                  <a:lnTo>
                    <a:pt x="1935945" y="208756"/>
                  </a:lnTo>
                  <a:lnTo>
                    <a:pt x="1943884" y="218281"/>
                  </a:lnTo>
                  <a:lnTo>
                    <a:pt x="1951029" y="228203"/>
                  </a:lnTo>
                  <a:lnTo>
                    <a:pt x="1957380" y="238125"/>
                  </a:lnTo>
                  <a:lnTo>
                    <a:pt x="1963732" y="249237"/>
                  </a:lnTo>
                  <a:lnTo>
                    <a:pt x="1968892" y="259953"/>
                  </a:lnTo>
                  <a:lnTo>
                    <a:pt x="1974052" y="271065"/>
                  </a:lnTo>
                  <a:lnTo>
                    <a:pt x="1978816" y="282575"/>
                  </a:lnTo>
                  <a:lnTo>
                    <a:pt x="1982389" y="294084"/>
                  </a:lnTo>
                  <a:lnTo>
                    <a:pt x="1985961" y="306387"/>
                  </a:lnTo>
                  <a:lnTo>
                    <a:pt x="1988740" y="318690"/>
                  </a:lnTo>
                  <a:lnTo>
                    <a:pt x="1991122" y="330994"/>
                  </a:lnTo>
                  <a:lnTo>
                    <a:pt x="1992709" y="344090"/>
                  </a:lnTo>
                  <a:lnTo>
                    <a:pt x="1993503" y="356790"/>
                  </a:lnTo>
                  <a:lnTo>
                    <a:pt x="1993900" y="369490"/>
                  </a:lnTo>
                  <a:lnTo>
                    <a:pt x="1993900" y="1619647"/>
                  </a:lnTo>
                  <a:lnTo>
                    <a:pt x="1993503" y="1632744"/>
                  </a:lnTo>
                  <a:lnTo>
                    <a:pt x="1992709" y="1645841"/>
                  </a:lnTo>
                  <a:lnTo>
                    <a:pt x="1991122" y="1658541"/>
                  </a:lnTo>
                  <a:lnTo>
                    <a:pt x="1988740" y="1670844"/>
                  </a:lnTo>
                  <a:lnTo>
                    <a:pt x="1985961" y="1682750"/>
                  </a:lnTo>
                  <a:lnTo>
                    <a:pt x="1982389" y="1695053"/>
                  </a:lnTo>
                  <a:lnTo>
                    <a:pt x="1978816" y="1706960"/>
                  </a:lnTo>
                  <a:lnTo>
                    <a:pt x="1974052" y="1718469"/>
                  </a:lnTo>
                  <a:lnTo>
                    <a:pt x="1968892" y="1729581"/>
                  </a:lnTo>
                  <a:lnTo>
                    <a:pt x="1963732" y="1740694"/>
                  </a:lnTo>
                  <a:lnTo>
                    <a:pt x="1957380" y="1751410"/>
                  </a:lnTo>
                  <a:lnTo>
                    <a:pt x="1951029" y="1761331"/>
                  </a:lnTo>
                  <a:lnTo>
                    <a:pt x="1943884" y="1771650"/>
                  </a:lnTo>
                  <a:lnTo>
                    <a:pt x="1935945" y="1780778"/>
                  </a:lnTo>
                  <a:lnTo>
                    <a:pt x="1928006" y="1789906"/>
                  </a:lnTo>
                  <a:lnTo>
                    <a:pt x="1919670" y="1799035"/>
                  </a:lnTo>
                  <a:lnTo>
                    <a:pt x="1911334" y="1807369"/>
                  </a:lnTo>
                  <a:lnTo>
                    <a:pt x="1901807" y="1815306"/>
                  </a:lnTo>
                  <a:lnTo>
                    <a:pt x="1892280" y="1822847"/>
                  </a:lnTo>
                  <a:lnTo>
                    <a:pt x="1882356" y="1829594"/>
                  </a:lnTo>
                  <a:lnTo>
                    <a:pt x="1872035" y="1836341"/>
                  </a:lnTo>
                  <a:lnTo>
                    <a:pt x="1861318" y="1842294"/>
                  </a:lnTo>
                  <a:lnTo>
                    <a:pt x="1850600" y="1848247"/>
                  </a:lnTo>
                  <a:lnTo>
                    <a:pt x="1839088" y="1853406"/>
                  </a:lnTo>
                  <a:lnTo>
                    <a:pt x="1827973" y="1857375"/>
                  </a:lnTo>
                  <a:lnTo>
                    <a:pt x="1816065" y="1861741"/>
                  </a:lnTo>
                  <a:lnTo>
                    <a:pt x="1804156" y="1864916"/>
                  </a:lnTo>
                  <a:lnTo>
                    <a:pt x="1791851" y="1868091"/>
                  </a:lnTo>
                  <a:lnTo>
                    <a:pt x="1779148" y="1870075"/>
                  </a:lnTo>
                  <a:lnTo>
                    <a:pt x="1766446" y="1871663"/>
                  </a:lnTo>
                  <a:lnTo>
                    <a:pt x="1754140" y="1872456"/>
                  </a:lnTo>
                  <a:lnTo>
                    <a:pt x="1741040" y="1873250"/>
                  </a:lnTo>
                  <a:lnTo>
                    <a:pt x="252860" y="1873250"/>
                  </a:lnTo>
                  <a:lnTo>
                    <a:pt x="239760" y="1872456"/>
                  </a:lnTo>
                  <a:lnTo>
                    <a:pt x="227058" y="1871663"/>
                  </a:lnTo>
                  <a:lnTo>
                    <a:pt x="214355" y="1870075"/>
                  </a:lnTo>
                  <a:lnTo>
                    <a:pt x="201653" y="1868091"/>
                  </a:lnTo>
                  <a:lnTo>
                    <a:pt x="189744" y="1864916"/>
                  </a:lnTo>
                  <a:lnTo>
                    <a:pt x="177835" y="1861741"/>
                  </a:lnTo>
                  <a:lnTo>
                    <a:pt x="165927" y="1857375"/>
                  </a:lnTo>
                  <a:lnTo>
                    <a:pt x="154018" y="1853406"/>
                  </a:lnTo>
                  <a:lnTo>
                    <a:pt x="143300" y="1848247"/>
                  </a:lnTo>
                  <a:lnTo>
                    <a:pt x="132186" y="1842294"/>
                  </a:lnTo>
                  <a:lnTo>
                    <a:pt x="121865" y="1836341"/>
                  </a:lnTo>
                  <a:lnTo>
                    <a:pt x="111147" y="1829594"/>
                  </a:lnTo>
                  <a:lnTo>
                    <a:pt x="101620" y="1822847"/>
                  </a:lnTo>
                  <a:lnTo>
                    <a:pt x="91696" y="1815306"/>
                  </a:lnTo>
                  <a:lnTo>
                    <a:pt x="82566" y="1807369"/>
                  </a:lnTo>
                  <a:lnTo>
                    <a:pt x="74230" y="1799035"/>
                  </a:lnTo>
                  <a:lnTo>
                    <a:pt x="65497" y="1789906"/>
                  </a:lnTo>
                  <a:lnTo>
                    <a:pt x="57558" y="1780778"/>
                  </a:lnTo>
                  <a:lnTo>
                    <a:pt x="50016" y="1771650"/>
                  </a:lnTo>
                  <a:lnTo>
                    <a:pt x="42871" y="1761331"/>
                  </a:lnTo>
                  <a:lnTo>
                    <a:pt x="36520" y="1751410"/>
                  </a:lnTo>
                  <a:lnTo>
                    <a:pt x="30168" y="1740694"/>
                  </a:lnTo>
                  <a:lnTo>
                    <a:pt x="24611" y="1729581"/>
                  </a:lnTo>
                  <a:lnTo>
                    <a:pt x="19848" y="1718469"/>
                  </a:lnTo>
                  <a:lnTo>
                    <a:pt x="15084" y="1706960"/>
                  </a:lnTo>
                  <a:lnTo>
                    <a:pt x="11115" y="1695053"/>
                  </a:lnTo>
                  <a:lnTo>
                    <a:pt x="7939" y="1682750"/>
                  </a:lnTo>
                  <a:lnTo>
                    <a:pt x="4763" y="1670844"/>
                  </a:lnTo>
                  <a:lnTo>
                    <a:pt x="2779" y="1658541"/>
                  </a:lnTo>
                  <a:lnTo>
                    <a:pt x="1191" y="1645841"/>
                  </a:lnTo>
                  <a:lnTo>
                    <a:pt x="0" y="1632744"/>
                  </a:lnTo>
                  <a:lnTo>
                    <a:pt x="0" y="1619647"/>
                  </a:lnTo>
                  <a:lnTo>
                    <a:pt x="0" y="369490"/>
                  </a:lnTo>
                  <a:lnTo>
                    <a:pt x="0" y="356790"/>
                  </a:lnTo>
                  <a:lnTo>
                    <a:pt x="1191" y="344090"/>
                  </a:lnTo>
                  <a:lnTo>
                    <a:pt x="2779" y="330994"/>
                  </a:lnTo>
                  <a:lnTo>
                    <a:pt x="4763" y="318690"/>
                  </a:lnTo>
                  <a:lnTo>
                    <a:pt x="7939" y="306387"/>
                  </a:lnTo>
                  <a:lnTo>
                    <a:pt x="11115" y="294084"/>
                  </a:lnTo>
                  <a:lnTo>
                    <a:pt x="15084" y="282575"/>
                  </a:lnTo>
                  <a:lnTo>
                    <a:pt x="19848" y="271065"/>
                  </a:lnTo>
                  <a:lnTo>
                    <a:pt x="24611" y="259953"/>
                  </a:lnTo>
                  <a:lnTo>
                    <a:pt x="30168" y="249237"/>
                  </a:lnTo>
                  <a:lnTo>
                    <a:pt x="36520" y="238125"/>
                  </a:lnTo>
                  <a:lnTo>
                    <a:pt x="42871" y="228203"/>
                  </a:lnTo>
                  <a:lnTo>
                    <a:pt x="50016" y="218281"/>
                  </a:lnTo>
                  <a:lnTo>
                    <a:pt x="57558" y="208756"/>
                  </a:lnTo>
                  <a:lnTo>
                    <a:pt x="65497" y="199231"/>
                  </a:lnTo>
                  <a:lnTo>
                    <a:pt x="74230" y="190500"/>
                  </a:lnTo>
                  <a:lnTo>
                    <a:pt x="82566" y="182165"/>
                  </a:lnTo>
                  <a:lnTo>
                    <a:pt x="91696" y="174228"/>
                  </a:lnTo>
                  <a:lnTo>
                    <a:pt x="101620" y="167084"/>
                  </a:lnTo>
                  <a:lnTo>
                    <a:pt x="111147" y="159544"/>
                  </a:lnTo>
                  <a:lnTo>
                    <a:pt x="121865" y="152797"/>
                  </a:lnTo>
                  <a:lnTo>
                    <a:pt x="132186" y="147240"/>
                  </a:lnTo>
                  <a:lnTo>
                    <a:pt x="143300" y="141684"/>
                  </a:lnTo>
                  <a:lnTo>
                    <a:pt x="154018" y="136525"/>
                  </a:lnTo>
                  <a:lnTo>
                    <a:pt x="165927" y="131762"/>
                  </a:lnTo>
                  <a:lnTo>
                    <a:pt x="177835" y="127794"/>
                  </a:lnTo>
                  <a:lnTo>
                    <a:pt x="189744" y="124222"/>
                  </a:lnTo>
                  <a:lnTo>
                    <a:pt x="201653" y="121840"/>
                  </a:lnTo>
                  <a:lnTo>
                    <a:pt x="214355" y="119062"/>
                  </a:lnTo>
                  <a:lnTo>
                    <a:pt x="227058" y="117475"/>
                  </a:lnTo>
                  <a:lnTo>
                    <a:pt x="239760" y="116681"/>
                  </a:lnTo>
                  <a:lnTo>
                    <a:pt x="252860" y="116284"/>
                  </a:lnTo>
                  <a:lnTo>
                    <a:pt x="380679" y="116284"/>
                  </a:lnTo>
                  <a:lnTo>
                    <a:pt x="380679" y="215503"/>
                  </a:lnTo>
                  <a:lnTo>
                    <a:pt x="380679" y="307975"/>
                  </a:lnTo>
                  <a:lnTo>
                    <a:pt x="442207" y="307975"/>
                  </a:lnTo>
                  <a:lnTo>
                    <a:pt x="4422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3950066" y="2566378"/>
            <a:ext cx="842064" cy="976795"/>
            <a:chOff x="5301679" y="3724016"/>
            <a:chExt cx="1123045" cy="1302732"/>
          </a:xfrm>
        </p:grpSpPr>
        <p:sp>
          <p:nvSpPr>
            <p:cNvPr id="137" name="六边形 136"/>
            <p:cNvSpPr/>
            <p:nvPr/>
          </p:nvSpPr>
          <p:spPr>
            <a:xfrm rot="5400000">
              <a:off x="5211836" y="3813859"/>
              <a:ext cx="1302732" cy="1123045"/>
            </a:xfrm>
            <a:prstGeom prst="hexagon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sp>
          <p:nvSpPr>
            <p:cNvPr id="138" name="KSO_Shape"/>
            <p:cNvSpPr/>
            <p:nvPr/>
          </p:nvSpPr>
          <p:spPr bwMode="auto">
            <a:xfrm>
              <a:off x="5622788" y="4143426"/>
              <a:ext cx="480825" cy="453578"/>
            </a:xfrm>
            <a:custGeom>
              <a:avLst/>
              <a:gdLst>
                <a:gd name="T0" fmla="*/ 186247 w 2959101"/>
                <a:gd name="T1" fmla="*/ 1226349 h 2789237"/>
                <a:gd name="T2" fmla="*/ 230689 w 2959101"/>
                <a:gd name="T3" fmla="*/ 1237612 h 2789237"/>
                <a:gd name="T4" fmla="*/ 288413 w 2959101"/>
                <a:gd name="T5" fmla="*/ 1242988 h 2789237"/>
                <a:gd name="T6" fmla="*/ 479719 w 2959101"/>
                <a:gd name="T7" fmla="*/ 1671247 h 2789237"/>
                <a:gd name="T8" fmla="*/ 447792 w 2959101"/>
                <a:gd name="T9" fmla="*/ 1667919 h 2789237"/>
                <a:gd name="T10" fmla="*/ 425571 w 2959101"/>
                <a:gd name="T11" fmla="*/ 1655632 h 2789237"/>
                <a:gd name="T12" fmla="*/ 406415 w 2959101"/>
                <a:gd name="T13" fmla="*/ 1632337 h 2789237"/>
                <a:gd name="T14" fmla="*/ 1684037 w 2959101"/>
                <a:gd name="T15" fmla="*/ 1235155 h 2789237"/>
                <a:gd name="T16" fmla="*/ 1739462 w 2959101"/>
                <a:gd name="T17" fmla="*/ 1231059 h 2789237"/>
                <a:gd name="T18" fmla="*/ 1778540 w 2959101"/>
                <a:gd name="T19" fmla="*/ 1219540 h 2789237"/>
                <a:gd name="T20" fmla="*/ 1816086 w 2959101"/>
                <a:gd name="T21" fmla="*/ 1198804 h 2789237"/>
                <a:gd name="T22" fmla="*/ 1573698 w 2959101"/>
                <a:gd name="T23" fmla="*/ 1645505 h 2789237"/>
                <a:gd name="T24" fmla="*/ 1560927 w 2959101"/>
                <a:gd name="T25" fmla="*/ 1659840 h 2789237"/>
                <a:gd name="T26" fmla="*/ 1547390 w 2959101"/>
                <a:gd name="T27" fmla="*/ 1666496 h 2789237"/>
                <a:gd name="T28" fmla="*/ 1509589 w 2959101"/>
                <a:gd name="T29" fmla="*/ 1671104 h 2789237"/>
                <a:gd name="T30" fmla="*/ 1044479 w 2959101"/>
                <a:gd name="T31" fmla="*/ 1465033 h 2789237"/>
                <a:gd name="T32" fmla="*/ 653055 w 2959101"/>
                <a:gd name="T33" fmla="*/ 989868 h 2789237"/>
                <a:gd name="T34" fmla="*/ 262244 w 2959101"/>
                <a:gd name="T35" fmla="*/ 1208432 h 2789237"/>
                <a:gd name="T36" fmla="*/ 203201 w 2959101"/>
                <a:gd name="T37" fmla="*/ 1197683 h 2789237"/>
                <a:gd name="T38" fmla="*/ 151059 w 2959101"/>
                <a:gd name="T39" fmla="*/ 1173369 h 2789237"/>
                <a:gd name="T40" fmla="*/ 106841 w 2959101"/>
                <a:gd name="T41" fmla="*/ 1139075 h 2789237"/>
                <a:gd name="T42" fmla="*/ 72846 w 2959101"/>
                <a:gd name="T43" fmla="*/ 1097359 h 2789237"/>
                <a:gd name="T44" fmla="*/ 49586 w 2959101"/>
                <a:gd name="T45" fmla="*/ 1051547 h 2789237"/>
                <a:gd name="T46" fmla="*/ 39874 w 2959101"/>
                <a:gd name="T47" fmla="*/ 1004712 h 2789237"/>
                <a:gd name="T48" fmla="*/ 44474 w 2959101"/>
                <a:gd name="T49" fmla="*/ 953782 h 2789237"/>
                <a:gd name="T50" fmla="*/ 156427 w 2959101"/>
                <a:gd name="T51" fmla="*/ 723445 h 2789237"/>
                <a:gd name="T52" fmla="*/ 1881769 w 2959101"/>
                <a:gd name="T53" fmla="*/ 891877 h 2789237"/>
                <a:gd name="T54" fmla="*/ 1894788 w 2959101"/>
                <a:gd name="T55" fmla="*/ 923328 h 2789237"/>
                <a:gd name="T56" fmla="*/ 1902958 w 2959101"/>
                <a:gd name="T57" fmla="*/ 957080 h 2789237"/>
                <a:gd name="T58" fmla="*/ 1904745 w 2959101"/>
                <a:gd name="T59" fmla="*/ 994156 h 2789237"/>
                <a:gd name="T60" fmla="*/ 1893767 w 2959101"/>
                <a:gd name="T61" fmla="*/ 1047342 h 2789237"/>
                <a:gd name="T62" fmla="*/ 1869771 w 2959101"/>
                <a:gd name="T63" fmla="*/ 1095413 h 2789237"/>
                <a:gd name="T64" fmla="*/ 1834797 w 2959101"/>
                <a:gd name="T65" fmla="*/ 1136069 h 2789237"/>
                <a:gd name="T66" fmla="*/ 1792164 w 2959101"/>
                <a:gd name="T67" fmla="*/ 1167520 h 2789237"/>
                <a:gd name="T68" fmla="*/ 1744425 w 2959101"/>
                <a:gd name="T69" fmla="*/ 1188999 h 2789237"/>
                <a:gd name="T70" fmla="*/ 1694645 w 2959101"/>
                <a:gd name="T71" fmla="*/ 1198460 h 2789237"/>
                <a:gd name="T72" fmla="*/ 1531517 w 2959101"/>
                <a:gd name="T73" fmla="*/ 727463 h 2789237"/>
                <a:gd name="T74" fmla="*/ 1310612 w 2959101"/>
                <a:gd name="T75" fmla="*/ 512 h 2789237"/>
                <a:gd name="T76" fmla="*/ 1333869 w 2959101"/>
                <a:gd name="T77" fmla="*/ 7934 h 2789237"/>
                <a:gd name="T78" fmla="*/ 1352526 w 2959101"/>
                <a:gd name="T79" fmla="*/ 26874 h 2789237"/>
                <a:gd name="T80" fmla="*/ 1493861 w 2959101"/>
                <a:gd name="T81" fmla="*/ 264384 h 2789237"/>
                <a:gd name="T82" fmla="*/ 892487 w 2959101"/>
                <a:gd name="T83" fmla="*/ 95976 h 2789237"/>
                <a:gd name="T84" fmla="*/ 832682 w 2959101"/>
                <a:gd name="T85" fmla="*/ 21499 h 2789237"/>
                <a:gd name="T86" fmla="*/ 658932 w 2959101"/>
                <a:gd name="T87" fmla="*/ 0 h 2789237"/>
                <a:gd name="T88" fmla="*/ 706710 w 2959101"/>
                <a:gd name="T89" fmla="*/ 3069 h 2789237"/>
                <a:gd name="T90" fmla="*/ 746568 w 2959101"/>
                <a:gd name="T91" fmla="*/ 12022 h 2789237"/>
                <a:gd name="T92" fmla="*/ 779783 w 2959101"/>
                <a:gd name="T93" fmla="*/ 26347 h 2789237"/>
                <a:gd name="T94" fmla="*/ 807888 w 2959101"/>
                <a:gd name="T95" fmla="*/ 45788 h 2789237"/>
                <a:gd name="T96" fmla="*/ 831905 w 2959101"/>
                <a:gd name="T97" fmla="*/ 69578 h 2789237"/>
                <a:gd name="T98" fmla="*/ 862565 w 2959101"/>
                <a:gd name="T99" fmla="*/ 112553 h 2789237"/>
                <a:gd name="T100" fmla="*/ 861798 w 2959101"/>
                <a:gd name="T101" fmla="*/ 328704 h 2789237"/>
                <a:gd name="T102" fmla="*/ 501800 w 2959101"/>
                <a:gd name="T103" fmla="*/ 83903 h 2789237"/>
                <a:gd name="T104" fmla="*/ 531183 w 2959101"/>
                <a:gd name="T105" fmla="*/ 43998 h 2789237"/>
                <a:gd name="T106" fmla="*/ 566697 w 2959101"/>
                <a:gd name="T107" fmla="*/ 17394 h 2789237"/>
                <a:gd name="T108" fmla="*/ 612431 w 2959101"/>
                <a:gd name="T109" fmla="*/ 3325 h 2789237"/>
                <a:gd name="T110" fmla="*/ 658932 w 2959101"/>
                <a:gd name="T111" fmla="*/ 0 h 27892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959101" h="2789237">
                  <a:moveTo>
                    <a:pt x="230188" y="1878012"/>
                  </a:moveTo>
                  <a:lnTo>
                    <a:pt x="253199" y="1889137"/>
                  </a:lnTo>
                  <a:lnTo>
                    <a:pt x="265102" y="1894302"/>
                  </a:lnTo>
                  <a:lnTo>
                    <a:pt x="277004" y="1898673"/>
                  </a:lnTo>
                  <a:lnTo>
                    <a:pt x="289303" y="1903440"/>
                  </a:lnTo>
                  <a:lnTo>
                    <a:pt x="301999" y="1907414"/>
                  </a:lnTo>
                  <a:lnTo>
                    <a:pt x="315092" y="1911387"/>
                  </a:lnTo>
                  <a:lnTo>
                    <a:pt x="328978" y="1914963"/>
                  </a:lnTo>
                  <a:lnTo>
                    <a:pt x="343657" y="1918538"/>
                  </a:lnTo>
                  <a:lnTo>
                    <a:pt x="358337" y="1920922"/>
                  </a:lnTo>
                  <a:lnTo>
                    <a:pt x="374207" y="1923704"/>
                  </a:lnTo>
                  <a:lnTo>
                    <a:pt x="391267" y="1925690"/>
                  </a:lnTo>
                  <a:lnTo>
                    <a:pt x="408724" y="1927279"/>
                  </a:lnTo>
                  <a:lnTo>
                    <a:pt x="427767" y="1928471"/>
                  </a:lnTo>
                  <a:lnTo>
                    <a:pt x="448001" y="1929266"/>
                  </a:lnTo>
                  <a:lnTo>
                    <a:pt x="469029" y="1929266"/>
                  </a:lnTo>
                  <a:lnTo>
                    <a:pt x="1446213" y="1929266"/>
                  </a:lnTo>
                  <a:lnTo>
                    <a:pt x="1293069" y="2273739"/>
                  </a:lnTo>
                  <a:lnTo>
                    <a:pt x="1446213" y="2593975"/>
                  </a:lnTo>
                  <a:lnTo>
                    <a:pt x="745164" y="2593975"/>
                  </a:lnTo>
                  <a:lnTo>
                    <a:pt x="733261" y="2593975"/>
                  </a:lnTo>
                  <a:lnTo>
                    <a:pt x="722946" y="2593181"/>
                  </a:lnTo>
                  <a:lnTo>
                    <a:pt x="713424" y="2591989"/>
                  </a:lnTo>
                  <a:lnTo>
                    <a:pt x="703902" y="2590399"/>
                  </a:lnTo>
                  <a:lnTo>
                    <a:pt x="695571" y="2588810"/>
                  </a:lnTo>
                  <a:lnTo>
                    <a:pt x="688032" y="2586029"/>
                  </a:lnTo>
                  <a:lnTo>
                    <a:pt x="680891" y="2582850"/>
                  </a:lnTo>
                  <a:lnTo>
                    <a:pt x="673750" y="2578877"/>
                  </a:lnTo>
                  <a:lnTo>
                    <a:pt x="667402" y="2574507"/>
                  </a:lnTo>
                  <a:lnTo>
                    <a:pt x="661054" y="2569739"/>
                  </a:lnTo>
                  <a:lnTo>
                    <a:pt x="655103" y="2564177"/>
                  </a:lnTo>
                  <a:lnTo>
                    <a:pt x="649151" y="2557422"/>
                  </a:lnTo>
                  <a:lnTo>
                    <a:pt x="643200" y="2550668"/>
                  </a:lnTo>
                  <a:lnTo>
                    <a:pt x="637646" y="2542324"/>
                  </a:lnTo>
                  <a:lnTo>
                    <a:pt x="631298" y="2533583"/>
                  </a:lnTo>
                  <a:lnTo>
                    <a:pt x="625347" y="2523650"/>
                  </a:lnTo>
                  <a:lnTo>
                    <a:pt x="230188" y="1878012"/>
                  </a:lnTo>
                  <a:close/>
                  <a:moveTo>
                    <a:pt x="1932679" y="1738312"/>
                  </a:moveTo>
                  <a:lnTo>
                    <a:pt x="1932679" y="1917109"/>
                  </a:lnTo>
                  <a:lnTo>
                    <a:pt x="2615872" y="1917109"/>
                  </a:lnTo>
                  <a:lnTo>
                    <a:pt x="2636106" y="1916711"/>
                  </a:lnTo>
                  <a:lnTo>
                    <a:pt x="2654356" y="1915917"/>
                  </a:lnTo>
                  <a:lnTo>
                    <a:pt x="2671416" y="1914725"/>
                  </a:lnTo>
                  <a:lnTo>
                    <a:pt x="2687286" y="1912738"/>
                  </a:lnTo>
                  <a:lnTo>
                    <a:pt x="2701965" y="1910751"/>
                  </a:lnTo>
                  <a:lnTo>
                    <a:pt x="2715851" y="1907970"/>
                  </a:lnTo>
                  <a:lnTo>
                    <a:pt x="2728547" y="1904791"/>
                  </a:lnTo>
                  <a:lnTo>
                    <a:pt x="2740449" y="1901216"/>
                  </a:lnTo>
                  <a:lnTo>
                    <a:pt x="2751955" y="1897640"/>
                  </a:lnTo>
                  <a:lnTo>
                    <a:pt x="2762667" y="1892872"/>
                  </a:lnTo>
                  <a:lnTo>
                    <a:pt x="2772982" y="1888104"/>
                  </a:lnTo>
                  <a:lnTo>
                    <a:pt x="2782901" y="1883336"/>
                  </a:lnTo>
                  <a:lnTo>
                    <a:pt x="2792423" y="1878171"/>
                  </a:lnTo>
                  <a:lnTo>
                    <a:pt x="2802341" y="1872608"/>
                  </a:lnTo>
                  <a:lnTo>
                    <a:pt x="2820988" y="1860688"/>
                  </a:lnTo>
                  <a:lnTo>
                    <a:pt x="2473441" y="2504355"/>
                  </a:lnTo>
                  <a:lnTo>
                    <a:pt x="2465506" y="2519056"/>
                  </a:lnTo>
                  <a:lnTo>
                    <a:pt x="2458364" y="2532168"/>
                  </a:lnTo>
                  <a:lnTo>
                    <a:pt x="2451223" y="2544088"/>
                  </a:lnTo>
                  <a:lnTo>
                    <a:pt x="2444478" y="2554021"/>
                  </a:lnTo>
                  <a:lnTo>
                    <a:pt x="2438130" y="2562365"/>
                  </a:lnTo>
                  <a:lnTo>
                    <a:pt x="2434956" y="2566338"/>
                  </a:lnTo>
                  <a:lnTo>
                    <a:pt x="2431386" y="2569914"/>
                  </a:lnTo>
                  <a:lnTo>
                    <a:pt x="2428212" y="2573092"/>
                  </a:lnTo>
                  <a:lnTo>
                    <a:pt x="2424641" y="2576271"/>
                  </a:lnTo>
                  <a:lnTo>
                    <a:pt x="2420674" y="2578655"/>
                  </a:lnTo>
                  <a:lnTo>
                    <a:pt x="2416706" y="2581039"/>
                  </a:lnTo>
                  <a:lnTo>
                    <a:pt x="2412342" y="2583025"/>
                  </a:lnTo>
                  <a:lnTo>
                    <a:pt x="2407978" y="2585012"/>
                  </a:lnTo>
                  <a:lnTo>
                    <a:pt x="2403614" y="2586601"/>
                  </a:lnTo>
                  <a:lnTo>
                    <a:pt x="2398059" y="2587793"/>
                  </a:lnTo>
                  <a:lnTo>
                    <a:pt x="2387347" y="2590575"/>
                  </a:lnTo>
                  <a:lnTo>
                    <a:pt x="2375048" y="2591767"/>
                  </a:lnTo>
                  <a:lnTo>
                    <a:pt x="2361162" y="2593356"/>
                  </a:lnTo>
                  <a:lnTo>
                    <a:pt x="2344896" y="2593753"/>
                  </a:lnTo>
                  <a:lnTo>
                    <a:pt x="2326645" y="2594151"/>
                  </a:lnTo>
                  <a:lnTo>
                    <a:pt x="2306411" y="2594151"/>
                  </a:lnTo>
                  <a:lnTo>
                    <a:pt x="1958864" y="2594151"/>
                  </a:lnTo>
                  <a:lnTo>
                    <a:pt x="1958864" y="2789237"/>
                  </a:lnTo>
                  <a:lnTo>
                    <a:pt x="1622425" y="2273907"/>
                  </a:lnTo>
                  <a:lnTo>
                    <a:pt x="1932679" y="1738312"/>
                  </a:lnTo>
                  <a:close/>
                  <a:moveTo>
                    <a:pt x="0" y="995362"/>
                  </a:moveTo>
                  <a:lnTo>
                    <a:pt x="674158" y="995362"/>
                  </a:lnTo>
                  <a:lnTo>
                    <a:pt x="950888" y="1437085"/>
                  </a:lnTo>
                  <a:lnTo>
                    <a:pt x="1014413" y="1536394"/>
                  </a:lnTo>
                  <a:lnTo>
                    <a:pt x="950888" y="1504615"/>
                  </a:lnTo>
                  <a:lnTo>
                    <a:pt x="840911" y="1449797"/>
                  </a:lnTo>
                  <a:lnTo>
                    <a:pt x="608251" y="1876425"/>
                  </a:lnTo>
                  <a:lnTo>
                    <a:pt x="426411" y="1876425"/>
                  </a:lnTo>
                  <a:lnTo>
                    <a:pt x="407353" y="1875631"/>
                  </a:lnTo>
                  <a:lnTo>
                    <a:pt x="388296" y="1874439"/>
                  </a:lnTo>
                  <a:lnTo>
                    <a:pt x="369635" y="1871658"/>
                  </a:lnTo>
                  <a:lnTo>
                    <a:pt x="350975" y="1868083"/>
                  </a:lnTo>
                  <a:lnTo>
                    <a:pt x="333506" y="1864111"/>
                  </a:lnTo>
                  <a:lnTo>
                    <a:pt x="315639" y="1858947"/>
                  </a:lnTo>
                  <a:lnTo>
                    <a:pt x="298567" y="1852988"/>
                  </a:lnTo>
                  <a:lnTo>
                    <a:pt x="281892" y="1845838"/>
                  </a:lnTo>
                  <a:lnTo>
                    <a:pt x="265614" y="1838291"/>
                  </a:lnTo>
                  <a:lnTo>
                    <a:pt x="249732" y="1829949"/>
                  </a:lnTo>
                  <a:lnTo>
                    <a:pt x="234645" y="1821210"/>
                  </a:lnTo>
                  <a:lnTo>
                    <a:pt x="219955" y="1811676"/>
                  </a:lnTo>
                  <a:lnTo>
                    <a:pt x="205662" y="1801745"/>
                  </a:lnTo>
                  <a:lnTo>
                    <a:pt x="192163" y="1791020"/>
                  </a:lnTo>
                  <a:lnTo>
                    <a:pt x="179061" y="1779500"/>
                  </a:lnTo>
                  <a:lnTo>
                    <a:pt x="165959" y="1767981"/>
                  </a:lnTo>
                  <a:lnTo>
                    <a:pt x="154445" y="1755666"/>
                  </a:lnTo>
                  <a:lnTo>
                    <a:pt x="142931" y="1743352"/>
                  </a:lnTo>
                  <a:lnTo>
                    <a:pt x="132211" y="1730243"/>
                  </a:lnTo>
                  <a:lnTo>
                    <a:pt x="122285" y="1716738"/>
                  </a:lnTo>
                  <a:lnTo>
                    <a:pt x="113154" y="1703232"/>
                  </a:lnTo>
                  <a:lnTo>
                    <a:pt x="104419" y="1689328"/>
                  </a:lnTo>
                  <a:lnTo>
                    <a:pt x="96479" y="1675425"/>
                  </a:lnTo>
                  <a:lnTo>
                    <a:pt x="89332" y="1661125"/>
                  </a:lnTo>
                  <a:lnTo>
                    <a:pt x="82979" y="1646824"/>
                  </a:lnTo>
                  <a:lnTo>
                    <a:pt x="77024" y="1632127"/>
                  </a:lnTo>
                  <a:lnTo>
                    <a:pt x="72657" y="1617826"/>
                  </a:lnTo>
                  <a:lnTo>
                    <a:pt x="68289" y="1602732"/>
                  </a:lnTo>
                  <a:lnTo>
                    <a:pt x="65510" y="1588431"/>
                  </a:lnTo>
                  <a:lnTo>
                    <a:pt x="63128" y="1574131"/>
                  </a:lnTo>
                  <a:lnTo>
                    <a:pt x="61937" y="1559433"/>
                  </a:lnTo>
                  <a:lnTo>
                    <a:pt x="61540" y="1545133"/>
                  </a:lnTo>
                  <a:lnTo>
                    <a:pt x="61937" y="1528846"/>
                  </a:lnTo>
                  <a:lnTo>
                    <a:pt x="63128" y="1512560"/>
                  </a:lnTo>
                  <a:lnTo>
                    <a:pt x="65907" y="1496273"/>
                  </a:lnTo>
                  <a:lnTo>
                    <a:pt x="69083" y="1480384"/>
                  </a:lnTo>
                  <a:lnTo>
                    <a:pt x="73848" y="1465289"/>
                  </a:lnTo>
                  <a:lnTo>
                    <a:pt x="79009" y="1449400"/>
                  </a:lnTo>
                  <a:lnTo>
                    <a:pt x="85362" y="1433908"/>
                  </a:lnTo>
                  <a:lnTo>
                    <a:pt x="92508" y="1418813"/>
                  </a:lnTo>
                  <a:lnTo>
                    <a:pt x="242983" y="1122874"/>
                  </a:lnTo>
                  <a:lnTo>
                    <a:pt x="0" y="995362"/>
                  </a:lnTo>
                  <a:close/>
                  <a:moveTo>
                    <a:pt x="2574057" y="833437"/>
                  </a:moveTo>
                  <a:lnTo>
                    <a:pt x="2912705" y="1366837"/>
                  </a:lnTo>
                  <a:lnTo>
                    <a:pt x="2917861" y="1375172"/>
                  </a:lnTo>
                  <a:lnTo>
                    <a:pt x="2923016" y="1384300"/>
                  </a:lnTo>
                  <a:lnTo>
                    <a:pt x="2927378" y="1393428"/>
                  </a:lnTo>
                  <a:lnTo>
                    <a:pt x="2931740" y="1402953"/>
                  </a:lnTo>
                  <a:lnTo>
                    <a:pt x="2936102" y="1412478"/>
                  </a:lnTo>
                  <a:lnTo>
                    <a:pt x="2940067" y="1422797"/>
                  </a:lnTo>
                  <a:lnTo>
                    <a:pt x="2943239" y="1433116"/>
                  </a:lnTo>
                  <a:lnTo>
                    <a:pt x="2946808" y="1443434"/>
                  </a:lnTo>
                  <a:lnTo>
                    <a:pt x="2949188" y="1453753"/>
                  </a:lnTo>
                  <a:lnTo>
                    <a:pt x="2951963" y="1464469"/>
                  </a:lnTo>
                  <a:lnTo>
                    <a:pt x="2954343" y="1474788"/>
                  </a:lnTo>
                  <a:lnTo>
                    <a:pt x="2955929" y="1485503"/>
                  </a:lnTo>
                  <a:lnTo>
                    <a:pt x="2957118" y="1495822"/>
                  </a:lnTo>
                  <a:lnTo>
                    <a:pt x="2958308" y="1505744"/>
                  </a:lnTo>
                  <a:lnTo>
                    <a:pt x="2958705" y="1516063"/>
                  </a:lnTo>
                  <a:lnTo>
                    <a:pt x="2959101" y="1525588"/>
                  </a:lnTo>
                  <a:lnTo>
                    <a:pt x="2958705" y="1543050"/>
                  </a:lnTo>
                  <a:lnTo>
                    <a:pt x="2956722" y="1560116"/>
                  </a:lnTo>
                  <a:lnTo>
                    <a:pt x="2954739" y="1576784"/>
                  </a:lnTo>
                  <a:lnTo>
                    <a:pt x="2951170" y="1593453"/>
                  </a:lnTo>
                  <a:lnTo>
                    <a:pt x="2946808" y="1609725"/>
                  </a:lnTo>
                  <a:lnTo>
                    <a:pt x="2941653" y="1625600"/>
                  </a:lnTo>
                  <a:lnTo>
                    <a:pt x="2935705" y="1641475"/>
                  </a:lnTo>
                  <a:lnTo>
                    <a:pt x="2928964" y="1656556"/>
                  </a:lnTo>
                  <a:lnTo>
                    <a:pt x="2921429" y="1671638"/>
                  </a:lnTo>
                  <a:lnTo>
                    <a:pt x="2913102" y="1685925"/>
                  </a:lnTo>
                  <a:lnTo>
                    <a:pt x="2904378" y="1700213"/>
                  </a:lnTo>
                  <a:lnTo>
                    <a:pt x="2894464" y="1713706"/>
                  </a:lnTo>
                  <a:lnTo>
                    <a:pt x="2884154" y="1726803"/>
                  </a:lnTo>
                  <a:lnTo>
                    <a:pt x="2873448" y="1739106"/>
                  </a:lnTo>
                  <a:lnTo>
                    <a:pt x="2862344" y="1751410"/>
                  </a:lnTo>
                  <a:lnTo>
                    <a:pt x="2850052" y="1763316"/>
                  </a:lnTo>
                  <a:lnTo>
                    <a:pt x="2837759" y="1774031"/>
                  </a:lnTo>
                  <a:lnTo>
                    <a:pt x="2825069" y="1784747"/>
                  </a:lnTo>
                  <a:lnTo>
                    <a:pt x="2811983" y="1794272"/>
                  </a:lnTo>
                  <a:lnTo>
                    <a:pt x="2797708" y="1803797"/>
                  </a:lnTo>
                  <a:lnTo>
                    <a:pt x="2783829" y="1812131"/>
                  </a:lnTo>
                  <a:lnTo>
                    <a:pt x="2769950" y="1820466"/>
                  </a:lnTo>
                  <a:lnTo>
                    <a:pt x="2754881" y="1827610"/>
                  </a:lnTo>
                  <a:lnTo>
                    <a:pt x="2740209" y="1834753"/>
                  </a:lnTo>
                  <a:lnTo>
                    <a:pt x="2725140" y="1840310"/>
                  </a:lnTo>
                  <a:lnTo>
                    <a:pt x="2709675" y="1845469"/>
                  </a:lnTo>
                  <a:lnTo>
                    <a:pt x="2694606" y="1849835"/>
                  </a:lnTo>
                  <a:lnTo>
                    <a:pt x="2679141" y="1853803"/>
                  </a:lnTo>
                  <a:lnTo>
                    <a:pt x="2663279" y="1856978"/>
                  </a:lnTo>
                  <a:lnTo>
                    <a:pt x="2648211" y="1858566"/>
                  </a:lnTo>
                  <a:lnTo>
                    <a:pt x="2632349" y="1860153"/>
                  </a:lnTo>
                  <a:lnTo>
                    <a:pt x="2616487" y="1860550"/>
                  </a:lnTo>
                  <a:lnTo>
                    <a:pt x="2418215" y="1860550"/>
                  </a:lnTo>
                  <a:lnTo>
                    <a:pt x="2078376" y="1290637"/>
                  </a:lnTo>
                  <a:lnTo>
                    <a:pt x="2008188" y="1171972"/>
                  </a:lnTo>
                  <a:lnTo>
                    <a:pt x="2378957" y="1129109"/>
                  </a:lnTo>
                  <a:lnTo>
                    <a:pt x="2574057" y="833437"/>
                  </a:lnTo>
                  <a:close/>
                  <a:moveTo>
                    <a:pt x="1239838" y="0"/>
                  </a:moveTo>
                  <a:lnTo>
                    <a:pt x="2017953" y="0"/>
                  </a:lnTo>
                  <a:lnTo>
                    <a:pt x="2027084" y="397"/>
                  </a:lnTo>
                  <a:lnTo>
                    <a:pt x="2035818" y="794"/>
                  </a:lnTo>
                  <a:lnTo>
                    <a:pt x="2044155" y="1986"/>
                  </a:lnTo>
                  <a:lnTo>
                    <a:pt x="2051697" y="3178"/>
                  </a:lnTo>
                  <a:lnTo>
                    <a:pt x="2058843" y="5561"/>
                  </a:lnTo>
                  <a:lnTo>
                    <a:pt x="2065195" y="8739"/>
                  </a:lnTo>
                  <a:lnTo>
                    <a:pt x="2071944" y="12314"/>
                  </a:lnTo>
                  <a:lnTo>
                    <a:pt x="2077899" y="16684"/>
                  </a:lnTo>
                  <a:lnTo>
                    <a:pt x="2083854" y="21451"/>
                  </a:lnTo>
                  <a:lnTo>
                    <a:pt x="2089015" y="27013"/>
                  </a:lnTo>
                  <a:lnTo>
                    <a:pt x="2094970" y="34163"/>
                  </a:lnTo>
                  <a:lnTo>
                    <a:pt x="2100925" y="41711"/>
                  </a:lnTo>
                  <a:lnTo>
                    <a:pt x="2106880" y="50053"/>
                  </a:lnTo>
                  <a:lnTo>
                    <a:pt x="2112835" y="59587"/>
                  </a:lnTo>
                  <a:lnTo>
                    <a:pt x="2119584" y="69518"/>
                  </a:lnTo>
                  <a:lnTo>
                    <a:pt x="2126730" y="81435"/>
                  </a:lnTo>
                  <a:lnTo>
                    <a:pt x="2320465" y="410355"/>
                  </a:lnTo>
                  <a:lnTo>
                    <a:pt x="2530476" y="296742"/>
                  </a:lnTo>
                  <a:lnTo>
                    <a:pt x="2219230" y="850900"/>
                  </a:lnTo>
                  <a:lnTo>
                    <a:pt x="1584035" y="850900"/>
                  </a:lnTo>
                  <a:lnTo>
                    <a:pt x="1749979" y="743246"/>
                  </a:lnTo>
                  <a:lnTo>
                    <a:pt x="1386330" y="148967"/>
                  </a:lnTo>
                  <a:lnTo>
                    <a:pt x="1337499" y="76668"/>
                  </a:lnTo>
                  <a:lnTo>
                    <a:pt x="1327177" y="64354"/>
                  </a:lnTo>
                  <a:lnTo>
                    <a:pt x="1316061" y="52834"/>
                  </a:lnTo>
                  <a:lnTo>
                    <a:pt x="1304945" y="42902"/>
                  </a:lnTo>
                  <a:lnTo>
                    <a:pt x="1293433" y="33369"/>
                  </a:lnTo>
                  <a:lnTo>
                    <a:pt x="1281126" y="23835"/>
                  </a:lnTo>
                  <a:lnTo>
                    <a:pt x="1268422" y="15492"/>
                  </a:lnTo>
                  <a:lnTo>
                    <a:pt x="1254527" y="7945"/>
                  </a:lnTo>
                  <a:lnTo>
                    <a:pt x="1239838" y="0"/>
                  </a:lnTo>
                  <a:close/>
                  <a:moveTo>
                    <a:pt x="1023541" y="0"/>
                  </a:moveTo>
                  <a:lnTo>
                    <a:pt x="1039416" y="397"/>
                  </a:lnTo>
                  <a:lnTo>
                    <a:pt x="1054895" y="794"/>
                  </a:lnTo>
                  <a:lnTo>
                    <a:pt x="1069579" y="1588"/>
                  </a:lnTo>
                  <a:lnTo>
                    <a:pt x="1084263" y="2779"/>
                  </a:lnTo>
                  <a:lnTo>
                    <a:pt x="1097757" y="4764"/>
                  </a:lnTo>
                  <a:lnTo>
                    <a:pt x="1110854" y="6749"/>
                  </a:lnTo>
                  <a:lnTo>
                    <a:pt x="1123951" y="9132"/>
                  </a:lnTo>
                  <a:lnTo>
                    <a:pt x="1136254" y="12308"/>
                  </a:lnTo>
                  <a:lnTo>
                    <a:pt x="1148160" y="15087"/>
                  </a:lnTo>
                  <a:lnTo>
                    <a:pt x="1159670" y="18660"/>
                  </a:lnTo>
                  <a:lnTo>
                    <a:pt x="1170385" y="22234"/>
                  </a:lnTo>
                  <a:lnTo>
                    <a:pt x="1181498" y="26601"/>
                  </a:lnTo>
                  <a:lnTo>
                    <a:pt x="1191420" y="30968"/>
                  </a:lnTo>
                  <a:lnTo>
                    <a:pt x="1201738" y="35733"/>
                  </a:lnTo>
                  <a:lnTo>
                    <a:pt x="1211263" y="40894"/>
                  </a:lnTo>
                  <a:lnTo>
                    <a:pt x="1220391" y="46453"/>
                  </a:lnTo>
                  <a:lnTo>
                    <a:pt x="1229520" y="52011"/>
                  </a:lnTo>
                  <a:lnTo>
                    <a:pt x="1238251" y="57967"/>
                  </a:lnTo>
                  <a:lnTo>
                    <a:pt x="1246585" y="64319"/>
                  </a:lnTo>
                  <a:lnTo>
                    <a:pt x="1254920" y="71069"/>
                  </a:lnTo>
                  <a:lnTo>
                    <a:pt x="1262857" y="77818"/>
                  </a:lnTo>
                  <a:lnTo>
                    <a:pt x="1270398" y="85362"/>
                  </a:lnTo>
                  <a:lnTo>
                    <a:pt x="1277938" y="92906"/>
                  </a:lnTo>
                  <a:lnTo>
                    <a:pt x="1285082" y="100052"/>
                  </a:lnTo>
                  <a:lnTo>
                    <a:pt x="1292226" y="107993"/>
                  </a:lnTo>
                  <a:lnTo>
                    <a:pt x="1299370" y="116331"/>
                  </a:lnTo>
                  <a:lnTo>
                    <a:pt x="1312863" y="133800"/>
                  </a:lnTo>
                  <a:lnTo>
                    <a:pt x="1325960" y="152064"/>
                  </a:lnTo>
                  <a:lnTo>
                    <a:pt x="1338660" y="171121"/>
                  </a:lnTo>
                  <a:lnTo>
                    <a:pt x="1339851" y="174695"/>
                  </a:lnTo>
                  <a:lnTo>
                    <a:pt x="1341835" y="178268"/>
                  </a:lnTo>
                  <a:lnTo>
                    <a:pt x="1343423" y="181047"/>
                  </a:lnTo>
                  <a:lnTo>
                    <a:pt x="1345010" y="183826"/>
                  </a:lnTo>
                  <a:lnTo>
                    <a:pt x="1435101" y="335096"/>
                  </a:lnTo>
                  <a:lnTo>
                    <a:pt x="1338660" y="510188"/>
                  </a:lnTo>
                  <a:lnTo>
                    <a:pt x="1069579" y="995363"/>
                  </a:lnTo>
                  <a:lnTo>
                    <a:pt x="835820" y="696397"/>
                  </a:lnTo>
                  <a:lnTo>
                    <a:pt x="481013" y="681706"/>
                  </a:lnTo>
                  <a:lnTo>
                    <a:pt x="771129" y="144917"/>
                  </a:lnTo>
                  <a:lnTo>
                    <a:pt x="779463" y="130227"/>
                  </a:lnTo>
                  <a:lnTo>
                    <a:pt x="788194" y="115934"/>
                  </a:lnTo>
                  <a:lnTo>
                    <a:pt x="796926" y="102832"/>
                  </a:lnTo>
                  <a:lnTo>
                    <a:pt x="806451" y="90524"/>
                  </a:lnTo>
                  <a:lnTo>
                    <a:pt x="815579" y="78613"/>
                  </a:lnTo>
                  <a:lnTo>
                    <a:pt x="825104" y="68290"/>
                  </a:lnTo>
                  <a:lnTo>
                    <a:pt x="835026" y="57967"/>
                  </a:lnTo>
                  <a:lnTo>
                    <a:pt x="845741" y="49232"/>
                  </a:lnTo>
                  <a:lnTo>
                    <a:pt x="856854" y="40894"/>
                  </a:lnTo>
                  <a:lnTo>
                    <a:pt x="867966" y="33748"/>
                  </a:lnTo>
                  <a:lnTo>
                    <a:pt x="880269" y="26998"/>
                  </a:lnTo>
                  <a:lnTo>
                    <a:pt x="892970" y="21440"/>
                  </a:lnTo>
                  <a:lnTo>
                    <a:pt x="906066" y="15881"/>
                  </a:lnTo>
                  <a:lnTo>
                    <a:pt x="920751" y="11514"/>
                  </a:lnTo>
                  <a:lnTo>
                    <a:pt x="935435" y="8338"/>
                  </a:lnTo>
                  <a:lnTo>
                    <a:pt x="951310" y="5161"/>
                  </a:lnTo>
                  <a:lnTo>
                    <a:pt x="959248" y="3970"/>
                  </a:lnTo>
                  <a:lnTo>
                    <a:pt x="967582" y="2779"/>
                  </a:lnTo>
                  <a:lnTo>
                    <a:pt x="985441" y="1191"/>
                  </a:lnTo>
                  <a:lnTo>
                    <a:pt x="1004491" y="397"/>
                  </a:lnTo>
                  <a:lnTo>
                    <a:pt x="10235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</p:grpSp>
      <p:cxnSp>
        <p:nvCxnSpPr>
          <p:cNvPr id="139" name="直接连接符 138"/>
          <p:cNvCxnSpPr/>
          <p:nvPr/>
        </p:nvCxnSpPr>
        <p:spPr>
          <a:xfrm>
            <a:off x="1284718" y="1444822"/>
            <a:ext cx="2482671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组合 139"/>
          <p:cNvGrpSpPr/>
          <p:nvPr/>
        </p:nvGrpSpPr>
        <p:grpSpPr>
          <a:xfrm>
            <a:off x="4929428" y="756278"/>
            <a:ext cx="3341338" cy="1504924"/>
            <a:chOff x="6567114" y="1481275"/>
            <a:chExt cx="4456277" cy="2007088"/>
          </a:xfrm>
        </p:grpSpPr>
        <p:sp>
          <p:nvSpPr>
            <p:cNvPr id="141" name="文本框 69"/>
            <p:cNvSpPr txBox="1"/>
            <p:nvPr/>
          </p:nvSpPr>
          <p:spPr>
            <a:xfrm>
              <a:off x="6567114" y="1810921"/>
              <a:ext cx="787218" cy="77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01</a:t>
              </a: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7395055" y="1481275"/>
              <a:ext cx="3628336" cy="2007088"/>
              <a:chOff x="6968290" y="1377003"/>
              <a:chExt cx="3628336" cy="2007088"/>
            </a:xfrm>
          </p:grpSpPr>
          <p:sp>
            <p:nvSpPr>
              <p:cNvPr id="143" name="文本框 9"/>
              <p:cNvSpPr txBox="1"/>
              <p:nvPr/>
            </p:nvSpPr>
            <p:spPr>
              <a:xfrm>
                <a:off x="6968290" y="1377003"/>
                <a:ext cx="3628336" cy="69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Punishment</a:t>
                </a:r>
                <a:r>
                  <a:rPr lang="zh-CN" altLang="en-US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on</a:t>
                </a:r>
                <a:r>
                  <a:rPr lang="zh-CN" altLang="en-US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Officials</a:t>
                </a:r>
                <a:r>
                  <a:rPr lang="zh-CN" altLang="en-US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including</a:t>
                </a:r>
                <a:r>
                  <a:rPr lang="zh-CN" altLang="en-US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Party</a:t>
                </a:r>
                <a:r>
                  <a:rPr lang="zh-CN" altLang="en-US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4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Cadres</a:t>
                </a:r>
                <a:endParaRPr lang="zh-CN" altLang="en-US" sz="14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44" name="文本框 11"/>
              <p:cNvSpPr txBox="1"/>
              <p:nvPr/>
            </p:nvSpPr>
            <p:spPr>
              <a:xfrm>
                <a:off x="6968290" y="2029521"/>
                <a:ext cx="3486531" cy="1354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In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2013,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182,000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were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punished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for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corruption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and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abuse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of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power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nationwide,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30,420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party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cadres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were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punished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specially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for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the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regulation,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with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at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least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227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being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province-level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or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higher.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The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punishment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continues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after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that.</a:t>
                </a:r>
                <a:endParaRPr lang="zh-CN" altLang="en-US" sz="10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</p:grpSp>
      </p:grpSp>
      <p:cxnSp>
        <p:nvCxnSpPr>
          <p:cNvPr id="145" name="直接连接符 144"/>
          <p:cNvCxnSpPr/>
          <p:nvPr/>
        </p:nvCxnSpPr>
        <p:spPr>
          <a:xfrm>
            <a:off x="5425869" y="2236183"/>
            <a:ext cx="2482671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组合 145"/>
          <p:cNvGrpSpPr/>
          <p:nvPr/>
        </p:nvGrpSpPr>
        <p:grpSpPr>
          <a:xfrm>
            <a:off x="1088945" y="1890772"/>
            <a:ext cx="3169534" cy="829955"/>
            <a:chOff x="1485858" y="2822974"/>
            <a:chExt cx="4227146" cy="1106896"/>
          </a:xfrm>
        </p:grpSpPr>
        <p:sp>
          <p:nvSpPr>
            <p:cNvPr id="147" name="文本框 75"/>
            <p:cNvSpPr txBox="1"/>
            <p:nvPr/>
          </p:nvSpPr>
          <p:spPr>
            <a:xfrm>
              <a:off x="4796945" y="2868142"/>
              <a:ext cx="916059" cy="77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02</a:t>
              </a:r>
            </a:p>
          </p:txBody>
        </p:sp>
        <p:grpSp>
          <p:nvGrpSpPr>
            <p:cNvPr id="148" name="组合 147"/>
            <p:cNvGrpSpPr/>
            <p:nvPr/>
          </p:nvGrpSpPr>
          <p:grpSpPr>
            <a:xfrm>
              <a:off x="1485858" y="2822974"/>
              <a:ext cx="3311090" cy="1106896"/>
              <a:chOff x="6929791" y="1661481"/>
              <a:chExt cx="3311090" cy="1106896"/>
            </a:xfrm>
          </p:grpSpPr>
          <p:sp>
            <p:nvSpPr>
              <p:cNvPr id="149" name="文本框 77"/>
              <p:cNvSpPr txBox="1"/>
              <p:nvPr/>
            </p:nvSpPr>
            <p:spPr>
              <a:xfrm>
                <a:off x="6929791" y="1661481"/>
                <a:ext cx="3311090" cy="4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Commodity</a:t>
                </a:r>
                <a:r>
                  <a:rPr lang="zh-CN" altLang="en-US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Market</a:t>
                </a:r>
                <a:endPara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50" name="文本框 80"/>
              <p:cNvSpPr txBox="1"/>
              <p:nvPr/>
            </p:nvSpPr>
            <p:spPr>
              <a:xfrm>
                <a:off x="6968290" y="2029520"/>
                <a:ext cx="3272589" cy="738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Sales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of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cigarettes,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alcohol,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shark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fins,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edible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swallows,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Gucci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bags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and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Ferraris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dropped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abruptly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in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2013.</a:t>
                </a:r>
                <a:r>
                  <a:rPr lang="zh-CN" altLang="en-US" sz="10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</a:p>
            </p:txBody>
          </p:sp>
        </p:grpSp>
      </p:grpSp>
      <p:cxnSp>
        <p:nvCxnSpPr>
          <p:cNvPr id="151" name="直接连接符 150"/>
          <p:cNvCxnSpPr/>
          <p:nvPr/>
        </p:nvCxnSpPr>
        <p:spPr>
          <a:xfrm>
            <a:off x="1284718" y="3050901"/>
            <a:ext cx="2482671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151"/>
          <p:cNvGrpSpPr/>
          <p:nvPr/>
        </p:nvGrpSpPr>
        <p:grpSpPr>
          <a:xfrm>
            <a:off x="4898894" y="2708487"/>
            <a:ext cx="3235012" cy="628558"/>
            <a:chOff x="6567113" y="3913546"/>
            <a:chExt cx="4314472" cy="838296"/>
          </a:xfrm>
        </p:grpSpPr>
        <p:sp>
          <p:nvSpPr>
            <p:cNvPr id="153" name="文本框 101"/>
            <p:cNvSpPr txBox="1"/>
            <p:nvPr/>
          </p:nvSpPr>
          <p:spPr>
            <a:xfrm>
              <a:off x="6567113" y="3971939"/>
              <a:ext cx="916058" cy="77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03</a:t>
              </a:r>
            </a:p>
          </p:txBody>
        </p:sp>
        <p:grpSp>
          <p:nvGrpSpPr>
            <p:cNvPr id="154" name="组合 153"/>
            <p:cNvGrpSpPr/>
            <p:nvPr/>
          </p:nvGrpSpPr>
          <p:grpSpPr>
            <a:xfrm>
              <a:off x="7395054" y="3913546"/>
              <a:ext cx="3486531" cy="755383"/>
              <a:chOff x="6968289" y="1648257"/>
              <a:chExt cx="3486531" cy="755383"/>
            </a:xfrm>
          </p:grpSpPr>
          <p:sp>
            <p:nvSpPr>
              <p:cNvPr id="155" name="文本框 103"/>
              <p:cNvSpPr txBox="1"/>
              <p:nvPr/>
            </p:nvSpPr>
            <p:spPr>
              <a:xfrm>
                <a:off x="6968289" y="1648257"/>
                <a:ext cx="3486531" cy="4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Decrease</a:t>
                </a:r>
                <a:r>
                  <a:rPr lang="zh-CN" altLang="en-US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of</a:t>
                </a:r>
                <a:r>
                  <a:rPr lang="zh-CN" altLang="en-US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ETC</a:t>
                </a:r>
                <a:r>
                  <a:rPr lang="zh-CN" altLang="en-US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</a:rPr>
                  <a:t>Ratio</a:t>
                </a:r>
                <a:endPara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56" name="文本框 104"/>
              <p:cNvSpPr txBox="1"/>
              <p:nvPr/>
            </p:nvSpPr>
            <p:spPr>
              <a:xfrm>
                <a:off x="6968289" y="2034212"/>
                <a:ext cx="3272589" cy="369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  <a:hlinkClick r:id="" action="ppaction://hlinkshowjump?jump=nextslide"/>
                  </a:rPr>
                  <a:t>Figure</a:t>
                </a:r>
                <a:r>
                  <a:rPr lang="zh-CN" altLang="en-US" sz="12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  <a:hlinkClick r:id="" action="ppaction://hlinkshowjump?jump=nextslide"/>
                  </a:rPr>
                  <a:t> </a:t>
                </a:r>
                <a:r>
                  <a:rPr lang="en-US" altLang="zh-CN" sz="1200" dirty="0">
                    <a:solidFill>
                      <a:srgbClr val="DCB68A"/>
                    </a:solidFill>
                    <a:latin typeface="Kai" pitchFamily="2" charset="-122"/>
                    <a:ea typeface="Kai" pitchFamily="2" charset="-122"/>
                    <a:hlinkClick r:id="" action="ppaction://hlinkshowjump?jump=nextslide"/>
                  </a:rPr>
                  <a:t>2</a:t>
                </a:r>
                <a:endParaRPr lang="zh-CN" altLang="en-US" sz="10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</p:grpSp>
      </p:grpSp>
      <p:cxnSp>
        <p:nvCxnSpPr>
          <p:cNvPr id="157" name="直接连接符 156"/>
          <p:cNvCxnSpPr/>
          <p:nvPr/>
        </p:nvCxnSpPr>
        <p:spPr>
          <a:xfrm>
            <a:off x="5425869" y="3855690"/>
            <a:ext cx="2482671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组合 157"/>
          <p:cNvGrpSpPr/>
          <p:nvPr/>
        </p:nvGrpSpPr>
        <p:grpSpPr>
          <a:xfrm>
            <a:off x="478466" y="3602403"/>
            <a:ext cx="3789517" cy="609592"/>
            <a:chOff x="658998" y="2835044"/>
            <a:chExt cx="5054006" cy="813002"/>
          </a:xfrm>
        </p:grpSpPr>
        <p:sp>
          <p:nvSpPr>
            <p:cNvPr id="159" name="文本框 75"/>
            <p:cNvSpPr txBox="1"/>
            <p:nvPr/>
          </p:nvSpPr>
          <p:spPr>
            <a:xfrm>
              <a:off x="4796945" y="2868142"/>
              <a:ext cx="916059" cy="77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04</a:t>
              </a:r>
            </a:p>
          </p:txBody>
        </p:sp>
        <p:sp>
          <p:nvSpPr>
            <p:cNvPr id="161" name="文本框 77"/>
            <p:cNvSpPr txBox="1"/>
            <p:nvPr/>
          </p:nvSpPr>
          <p:spPr>
            <a:xfrm>
              <a:off x="658998" y="2835044"/>
              <a:ext cx="4137950" cy="77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Relatively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high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raw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return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 </a:t>
              </a:r>
              <a:endParaRPr lang="en-US" altLang="zh-CN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  <a:p>
              <a:pPr algn="r"/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on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Chinese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stock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market</a:t>
              </a:r>
              <a:r>
                <a:rPr lang="zh-CN" altLang="en-US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 </a:t>
              </a:r>
              <a:r>
                <a:rPr lang="en-US" altLang="zh-CN" sz="1600" b="1" dirty="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rPr>
                <a:t>portfolio</a:t>
              </a:r>
              <a:endParaRPr lang="zh-CN" altLang="en-US" sz="16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4388639" y="3371258"/>
            <a:ext cx="842064" cy="976795"/>
            <a:chOff x="5550606" y="4704901"/>
            <a:chExt cx="1123045" cy="1302732"/>
          </a:xfrm>
        </p:grpSpPr>
        <p:sp>
          <p:nvSpPr>
            <p:cNvPr id="164" name="六边形 163"/>
            <p:cNvSpPr/>
            <p:nvPr/>
          </p:nvSpPr>
          <p:spPr>
            <a:xfrm rot="5400000">
              <a:off x="5460763" y="4794744"/>
              <a:ext cx="1302732" cy="1123045"/>
            </a:xfrm>
            <a:prstGeom prst="hexagon">
              <a:avLst/>
            </a:prstGeom>
            <a:solidFill>
              <a:srgbClr val="DCB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DCB68A"/>
                </a:solidFill>
                <a:latin typeface="Kai" pitchFamily="2" charset="-122"/>
                <a:ea typeface="Kai" pitchFamily="2" charset="-122"/>
              </a:endParaRPr>
            </a:p>
          </p:txBody>
        </p:sp>
        <p:grpSp>
          <p:nvGrpSpPr>
            <p:cNvPr id="165" name="组合 164"/>
            <p:cNvGrpSpPr/>
            <p:nvPr/>
          </p:nvGrpSpPr>
          <p:grpSpPr>
            <a:xfrm>
              <a:off x="5923329" y="5169661"/>
              <a:ext cx="348517" cy="446576"/>
              <a:chOff x="3095876" y="2479873"/>
              <a:chExt cx="366231" cy="470769"/>
            </a:xfrm>
          </p:grpSpPr>
          <p:sp>
            <p:nvSpPr>
              <p:cNvPr id="166" name="Freeform 108"/>
              <p:cNvSpPr/>
              <p:nvPr/>
            </p:nvSpPr>
            <p:spPr bwMode="auto">
              <a:xfrm flipH="1">
                <a:off x="3095876" y="2898027"/>
                <a:ext cx="51923" cy="52615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55015">
                  <a:defRPr/>
                </a:pPr>
                <a:endParaRPr lang="zh-CN" altLang="en-US" sz="120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67" name="Freeform 109"/>
              <p:cNvSpPr>
                <a:spLocks noEditPoints="1"/>
              </p:cNvSpPr>
              <p:nvPr/>
            </p:nvSpPr>
            <p:spPr bwMode="auto">
              <a:xfrm flipH="1">
                <a:off x="3095876" y="2479873"/>
                <a:ext cx="366231" cy="470769"/>
              </a:xfrm>
              <a:custGeom>
                <a:avLst/>
                <a:gdLst>
                  <a:gd name="T0" fmla="*/ 208 w 224"/>
                  <a:gd name="T1" fmla="*/ 0 h 288"/>
                  <a:gd name="T2" fmla="*/ 16 w 224"/>
                  <a:gd name="T3" fmla="*/ 0 h 288"/>
                  <a:gd name="T4" fmla="*/ 0 w 224"/>
                  <a:gd name="T5" fmla="*/ 16 h 288"/>
                  <a:gd name="T6" fmla="*/ 0 w 224"/>
                  <a:gd name="T7" fmla="*/ 272 h 288"/>
                  <a:gd name="T8" fmla="*/ 16 w 224"/>
                  <a:gd name="T9" fmla="*/ 288 h 288"/>
                  <a:gd name="T10" fmla="*/ 176 w 224"/>
                  <a:gd name="T11" fmla="*/ 288 h 288"/>
                  <a:gd name="T12" fmla="*/ 176 w 224"/>
                  <a:gd name="T13" fmla="*/ 144 h 288"/>
                  <a:gd name="T14" fmla="*/ 224 w 224"/>
                  <a:gd name="T15" fmla="*/ 144 h 288"/>
                  <a:gd name="T16" fmla="*/ 224 w 224"/>
                  <a:gd name="T17" fmla="*/ 16 h 288"/>
                  <a:gd name="T18" fmla="*/ 208 w 224"/>
                  <a:gd name="T19" fmla="*/ 0 h 288"/>
                  <a:gd name="T20" fmla="*/ 168 w 224"/>
                  <a:gd name="T21" fmla="*/ 104 h 288"/>
                  <a:gd name="T22" fmla="*/ 56 w 224"/>
                  <a:gd name="T23" fmla="*/ 104 h 288"/>
                  <a:gd name="T24" fmla="*/ 56 w 224"/>
                  <a:gd name="T25" fmla="*/ 88 h 288"/>
                  <a:gd name="T26" fmla="*/ 168 w 224"/>
                  <a:gd name="T27" fmla="*/ 88 h 288"/>
                  <a:gd name="T28" fmla="*/ 168 w 224"/>
                  <a:gd name="T29" fmla="*/ 104 h 288"/>
                  <a:gd name="T30" fmla="*/ 168 w 224"/>
                  <a:gd name="T31" fmla="*/ 72 h 288"/>
                  <a:gd name="T32" fmla="*/ 56 w 224"/>
                  <a:gd name="T33" fmla="*/ 72 h 288"/>
                  <a:gd name="T34" fmla="*/ 56 w 224"/>
                  <a:gd name="T35" fmla="*/ 56 h 288"/>
                  <a:gd name="T36" fmla="*/ 168 w 224"/>
                  <a:gd name="T37" fmla="*/ 56 h 288"/>
                  <a:gd name="T38" fmla="*/ 168 w 224"/>
                  <a:gd name="T39" fmla="*/ 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4" h="288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55015">
                  <a:defRPr/>
                </a:pPr>
                <a:endParaRPr lang="zh-CN" altLang="en-US" sz="120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68" name="Rectangle 110"/>
              <p:cNvSpPr>
                <a:spLocks noChangeArrowheads="1"/>
              </p:cNvSpPr>
              <p:nvPr/>
            </p:nvSpPr>
            <p:spPr bwMode="auto">
              <a:xfrm flipH="1">
                <a:off x="3095876" y="2741565"/>
                <a:ext cx="51923" cy="519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55015">
                  <a:defRPr/>
                </a:pPr>
                <a:endParaRPr lang="zh-CN" altLang="en-US" sz="120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  <p:sp>
            <p:nvSpPr>
              <p:cNvPr id="169" name="Rectangle 111"/>
              <p:cNvSpPr>
                <a:spLocks noChangeArrowheads="1"/>
              </p:cNvSpPr>
              <p:nvPr/>
            </p:nvSpPr>
            <p:spPr bwMode="auto">
              <a:xfrm flipH="1">
                <a:off x="3095876" y="2819796"/>
                <a:ext cx="51923" cy="526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55015">
                  <a:defRPr/>
                </a:pPr>
                <a:endParaRPr lang="zh-CN" altLang="en-US" sz="1200">
                  <a:solidFill>
                    <a:srgbClr val="DCB68A"/>
                  </a:solidFill>
                  <a:latin typeface="Kai" pitchFamily="2" charset="-122"/>
                  <a:ea typeface="Kai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39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矩形 876"/>
          <p:cNvSpPr/>
          <p:nvPr/>
        </p:nvSpPr>
        <p:spPr>
          <a:xfrm>
            <a:off x="701750" y="1420761"/>
            <a:ext cx="228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Figure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2:</a:t>
            </a:r>
          </a:p>
          <a:p>
            <a:pPr algn="ctr"/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Entertainment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Travel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Costs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Ratio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lang="en-US" altLang="zh-CN" sz="20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  <a:p>
            <a:pPr algn="ctr"/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Before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After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the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Announcement</a:t>
            </a:r>
            <a:r>
              <a:rPr lang="zh-CN" altLang="en-US" sz="2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endParaRPr sz="2000" b="1" dirty="0">
              <a:solidFill>
                <a:srgbClr val="DCB68A"/>
              </a:solidFill>
              <a:latin typeface="Kai" pitchFamily="2" charset="-122"/>
              <a:ea typeface="Kai" pitchFamily="2" charset="-122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BE1F13-0B70-0543-A2D8-62EEC60B2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6" y="535615"/>
            <a:ext cx="4599222" cy="4072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7DE5B-1DBC-7745-B94E-5BD52504A3B4}"/>
              </a:ext>
            </a:extLst>
          </p:cNvPr>
          <p:cNvSpPr txBox="1"/>
          <p:nvPr/>
        </p:nvSpPr>
        <p:spPr>
          <a:xfrm>
            <a:off x="1456661" y="4421814"/>
            <a:ext cx="1212112" cy="37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DCB68A"/>
                </a:solidFill>
                <a:hlinkClick r:id="" action="ppaction://hlinkshowjump?jump=previousslide"/>
              </a:rPr>
              <a:t>Back</a:t>
            </a:r>
            <a:endParaRPr lang="en-US" dirty="0">
              <a:solidFill>
                <a:srgbClr val="DCB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cxnSpLocks/>
          </p:cNvCxnSpPr>
          <p:nvPr/>
        </p:nvCxnSpPr>
        <p:spPr>
          <a:xfrm>
            <a:off x="3883025" y="2642870"/>
            <a:ext cx="3900007" cy="0"/>
          </a:xfrm>
          <a:prstGeom prst="line">
            <a:avLst/>
          </a:prstGeom>
          <a:ln w="25400">
            <a:solidFill>
              <a:srgbClr val="DCB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" name="矩形 867"/>
          <p:cNvSpPr/>
          <p:nvPr/>
        </p:nvSpPr>
        <p:spPr>
          <a:xfrm>
            <a:off x="3055225" y="1956908"/>
            <a:ext cx="944880" cy="100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02</a:t>
            </a:r>
          </a:p>
        </p:txBody>
      </p:sp>
      <p:sp>
        <p:nvSpPr>
          <p:cNvPr id="877" name="矩形 876"/>
          <p:cNvSpPr/>
          <p:nvPr/>
        </p:nvSpPr>
        <p:spPr>
          <a:xfrm>
            <a:off x="3831035" y="2030605"/>
            <a:ext cx="4003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200" b="1" spc="-1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Methodology</a:t>
            </a:r>
            <a:r>
              <a:rPr lang="zh-CN" altLang="en-US" sz="3200" b="1" spc="-1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b="1" spc="-1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and</a:t>
            </a:r>
            <a:r>
              <a:rPr lang="zh-CN" altLang="en-US" sz="3200" b="1" spc="-1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sz="3200" b="1" spc="-100" dirty="0">
                <a:solidFill>
                  <a:srgbClr val="DCB68A"/>
                </a:solidFill>
                <a:latin typeface="Kai" pitchFamily="2" charset="-122"/>
                <a:ea typeface="Kai" pitchFamily="2" charset="-122"/>
              </a:rPr>
              <a:t>Data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973</Words>
  <Application>Microsoft Macintosh PowerPoint</Application>
  <PresentationFormat>On-screen Show (16:9)</PresentationFormat>
  <Paragraphs>163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Kai</vt:lpstr>
      <vt:lpstr>微软雅黑</vt:lpstr>
      <vt:lpstr>黑体</vt:lpstr>
      <vt:lpstr>Arial</vt:lpstr>
      <vt:lpstr>Calibri</vt:lpstr>
      <vt:lpstr>Calibri Light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Zhou, Qi</cp:lastModifiedBy>
  <cp:revision>142</cp:revision>
  <dcterms:created xsi:type="dcterms:W3CDTF">2016-12-26T06:04:00Z</dcterms:created>
  <dcterms:modified xsi:type="dcterms:W3CDTF">2019-09-11T16:21:12Z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2052-10.1.0.6382</vt:lpwstr>
  </property>
</Properties>
</file>